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8" r:id="rId4"/>
  </p:sldMasterIdLst>
  <p:notesMasterIdLst>
    <p:notesMasterId r:id="rId21"/>
  </p:notesMasterIdLst>
  <p:handoutMasterIdLst>
    <p:handoutMasterId r:id="rId22"/>
  </p:handoutMasterIdLst>
  <p:sldIdLst>
    <p:sldId id="256" r:id="rId5"/>
    <p:sldId id="279" r:id="rId6"/>
    <p:sldId id="258" r:id="rId7"/>
    <p:sldId id="260" r:id="rId8"/>
    <p:sldId id="264" r:id="rId9"/>
    <p:sldId id="271" r:id="rId10"/>
    <p:sldId id="275" r:id="rId11"/>
    <p:sldId id="261" r:id="rId12"/>
    <p:sldId id="273" r:id="rId13"/>
    <p:sldId id="268" r:id="rId14"/>
    <p:sldId id="269" r:id="rId15"/>
    <p:sldId id="276" r:id="rId16"/>
    <p:sldId id="265" r:id="rId17"/>
    <p:sldId id="277" r:id="rId18"/>
    <p:sldId id="266" r:id="rId19"/>
    <p:sldId id="278" r:id="rId20"/>
  </p:sldIdLst>
  <p:sldSz cx="12192000" cy="6858000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301B821-A1FF-4177-AEE7-76D212191A0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1344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B33BB8-6C7A-4BE0-9B55-9EAC48D52EC6}" type="datetimeFigureOut">
              <a:rPr lang="de-DE" smtClean="0"/>
              <a:t>21.06.2022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F7AA83-DE31-4E93-AB07-EF7FB05F6670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212903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11EF64-F73B-4314-BB6F-BC0937BBDF19}" type="datetimeFigureOut">
              <a:rPr lang="de-DE" smtClean="0"/>
              <a:t>21.06.2022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Kopfzeilenplatzhalter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5E2820-AFE1-45FA-949E-17BDB534E1DC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57997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935E2820-AFE1-45FA-949E-17BDB534E1DC}" type="slidenum">
              <a:rPr lang="de-DE" sz="1200" b="0" i="0">
                <a:solidFill>
                  <a:schemeClr val="tx1"/>
                </a:solidFill>
                <a:latin typeface="Euphemia"/>
                <a:ea typeface="+mn-ea"/>
                <a:cs typeface="+mn-cs"/>
              </a:r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915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B9702-7FBF-4720-8670-571C5E7EEDDE}" type="datetime1">
              <a:rPr lang="de-DE" smtClean="0"/>
              <a:t>21.06.2022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de-DE" smtClean="0"/>
              <a:pPr/>
              <a:t>‹Nr.›</a:t>
            </a:fld>
            <a:endParaRPr lang="de-DE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9694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B9702-7FBF-4720-8670-571C5E7EEDDE}" type="datetime1">
              <a:rPr lang="de-DE" smtClean="0"/>
              <a:t>21.06.2022</a:t>
            </a:fld>
            <a:endParaRPr lang="de-D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61747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B9702-7FBF-4720-8670-571C5E7EEDDE}" type="datetime1">
              <a:rPr lang="de-DE" smtClean="0"/>
              <a:t>21.06.2022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60277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B9702-7FBF-4720-8670-571C5E7EEDDE}" type="datetime1">
              <a:rPr lang="de-DE" smtClean="0"/>
              <a:t>21.06.2022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48406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B9702-7FBF-4720-8670-571C5E7EEDDE}" type="datetime1">
              <a:rPr lang="de-DE" smtClean="0"/>
              <a:t>21.06.2022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11203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B9702-7FBF-4720-8670-571C5E7EEDDE}" type="datetime1">
              <a:rPr lang="de-DE" smtClean="0"/>
              <a:t>21.06.2022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66320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B9702-7FBF-4720-8670-571C5E7EEDDE}" type="datetime1">
              <a:rPr lang="de-DE" smtClean="0"/>
              <a:t>21.06.2022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15009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27AEA-BBBB-4C9B-AB23-214EAA8AB789}" type="datetime1">
              <a:rPr lang="de-DE" smtClean="0"/>
              <a:t>21.06.2022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99843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1CA30-F5CD-4CA0-B16A-349C6F830700}" type="datetime1">
              <a:rPr lang="de-DE" smtClean="0"/>
              <a:t>21.06.2022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01723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F48E-ABA0-4B58-B562-D1D7408067C4}" type="datetime1">
              <a:rPr lang="de-DE" smtClean="0"/>
              <a:t>21.06.2022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41074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B9702-7FBF-4720-8670-571C5E7EEDDE}" type="datetime1">
              <a:rPr lang="de-DE" smtClean="0"/>
              <a:t>21.06.2022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51923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787AA-CBCD-47F9-A04C-7106C508CDE4}" type="datetime1">
              <a:rPr lang="de-DE" smtClean="0"/>
              <a:t>21.06.2022</a:t>
            </a:fld>
            <a:endParaRPr lang="de-D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88498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CC9DD-75F5-4611-BA0B-CFB1A226639C}" type="datetime1">
              <a:rPr lang="de-DE" smtClean="0"/>
              <a:t>21.06.2022</a:t>
            </a:fld>
            <a:endParaRPr lang="de-D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89391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0F1F9-2D3D-4243-878F-D000C3F2A1C4}" type="datetime1">
              <a:rPr lang="de-DE" smtClean="0"/>
              <a:t>21.06.2022</a:t>
            </a:fld>
            <a:endParaRPr lang="de-D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32712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BCBE8-1824-4658-A8BB-BECFAEB7E35A}" type="datetime1">
              <a:rPr lang="de-DE" smtClean="0"/>
              <a:t>21.06.2022</a:t>
            </a:fld>
            <a:endParaRPr lang="de-D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84413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5CD17-C377-4DE5-9FCA-CC7471605C58}" type="datetime1">
              <a:rPr lang="de-DE" smtClean="0"/>
              <a:t>21.06.2022</a:t>
            </a:fld>
            <a:endParaRPr lang="de-D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57821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E9F02-BE96-4BAE-86A5-1FA60D24CAE2}" type="datetime1">
              <a:rPr lang="de-DE" smtClean="0"/>
              <a:t>21.06.2022</a:t>
            </a:fld>
            <a:endParaRPr lang="de-D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569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35000">
              <a:schemeClr val="accent4">
                <a:lumMod val="0"/>
                <a:lumOff val="100000"/>
              </a:schemeClr>
            </a:gs>
            <a:gs pos="100000">
              <a:srgbClr val="92D050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9D3B9702-7FBF-4720-8670-571C5E7EEDDE}" type="datetime1">
              <a:rPr lang="de-DE" smtClean="0"/>
              <a:t>21.06.2022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8FDBFFB2-86D9-4B8F-A59A-553A60B94BBE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8979294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4pPr>
      <a:lvl5pPr marL="21145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fif"/><Relationship Id="rId2" Type="http://schemas.openxmlformats.org/officeDocument/2006/relationships/image" Target="../media/image4.jf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jfi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065213" y="304800"/>
            <a:ext cx="7091361" cy="1128584"/>
          </a:xfrm>
          <a:solidFill>
            <a:srgbClr val="92D050"/>
          </a:solidFill>
        </p:spPr>
        <p:txBody>
          <a:bodyPr/>
          <a:lstStyle/>
          <a:p>
            <a:pPr algn="l" defTabSz="914400">
              <a:lnSpc>
                <a:spcPct val="80000"/>
              </a:lnSpc>
              <a:spcBef>
                <a:spcPct val="0"/>
              </a:spcBef>
              <a:buNone/>
            </a:pPr>
            <a:r>
              <a:rPr lang="de-DE" sz="6600" b="0" i="0" dirty="0">
                <a:latin typeface="Euphemia"/>
              </a:rPr>
              <a:t>Infoabend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065212" y="1502425"/>
            <a:ext cx="7091361" cy="838200"/>
          </a:xfrm>
        </p:spPr>
        <p:txBody>
          <a:bodyPr>
            <a:normAutofit lnSpcReduction="10000"/>
          </a:bodyPr>
          <a:lstStyle/>
          <a:p>
            <a:pPr marL="0" indent="0" algn="l">
              <a:spcBef>
                <a:spcPts val="0"/>
              </a:spcBef>
              <a:buNone/>
            </a:pPr>
            <a:r>
              <a:rPr lang="de-DE" sz="2400" b="0" i="0" dirty="0"/>
              <a:t>VS Grins </a:t>
            </a:r>
            <a:endParaRPr lang="de-DE" dirty="0"/>
          </a:p>
          <a:p>
            <a:pPr marL="0" indent="0" algn="l">
              <a:spcBef>
                <a:spcPts val="0"/>
              </a:spcBef>
              <a:buNone/>
            </a:pPr>
            <a:r>
              <a:rPr lang="de-DE" dirty="0"/>
              <a:t>Herzlich willkommen!!!</a:t>
            </a: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790" y="2409666"/>
            <a:ext cx="6371844" cy="3032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84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2208213" y="304800"/>
            <a:ext cx="9372600" cy="49427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de-AT" dirty="0">
                <a:solidFill>
                  <a:srgbClr val="FF0000"/>
                </a:solidFill>
              </a:rPr>
              <a:t>…wie können die Eltern mithelfen?</a:t>
            </a:r>
          </a:p>
        </p:txBody>
      </p:sp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2134073" y="867032"/>
            <a:ext cx="9372600" cy="5377249"/>
          </a:xfrm>
        </p:spPr>
        <p:txBody>
          <a:bodyPr>
            <a:normAutofit fontScale="77500" lnSpcReduction="20000"/>
          </a:bodyPr>
          <a:lstStyle/>
          <a:p>
            <a:pPr marL="365760" indent="-256032">
              <a:buFont typeface="Wingdings 3"/>
              <a:buChar char=""/>
              <a:defRPr/>
            </a:pPr>
            <a:r>
              <a:rPr lang="de-AT" b="1" dirty="0"/>
              <a:t>VORLESEN</a:t>
            </a:r>
            <a:r>
              <a:rPr lang="de-AT" dirty="0"/>
              <a:t>- vorlesen – </a:t>
            </a:r>
            <a:r>
              <a:rPr lang="de-AT" sz="4400" dirty="0">
                <a:latin typeface="Blackadder ITC" pitchFamily="82" charset="0"/>
              </a:rPr>
              <a:t>vorlesen </a:t>
            </a:r>
            <a:r>
              <a:rPr lang="de-AT" sz="1800" dirty="0">
                <a:latin typeface="+mj-lt"/>
              </a:rPr>
              <a:t>(auch der Papa)</a:t>
            </a:r>
          </a:p>
          <a:p>
            <a:pPr marL="365760" indent="-256032">
              <a:buFont typeface="Wingdings 3"/>
              <a:buChar char=""/>
              <a:defRPr/>
            </a:pPr>
            <a:r>
              <a:rPr lang="de-AT" sz="2800" dirty="0">
                <a:latin typeface="+mj-lt"/>
              </a:rPr>
              <a:t>Bücher, Zeitungen, Comics ….</a:t>
            </a:r>
          </a:p>
          <a:p>
            <a:pPr marL="365760" indent="-256032">
              <a:buFont typeface="Wingdings 3"/>
              <a:buChar char=""/>
              <a:defRPr/>
            </a:pPr>
            <a:r>
              <a:rPr lang="de-AT" sz="2800" dirty="0">
                <a:latin typeface="+mj-lt"/>
              </a:rPr>
              <a:t>Spielen: würfeln, unterscheiden, benennen,</a:t>
            </a:r>
            <a:br>
              <a:rPr lang="de-AT" sz="2800" dirty="0">
                <a:latin typeface="+mj-lt"/>
              </a:rPr>
            </a:br>
            <a:r>
              <a:rPr lang="de-AT" sz="2800" dirty="0">
                <a:latin typeface="+mj-lt"/>
              </a:rPr>
              <a:t>Mengen erkennen, Würfelbild bis 6 sofort erkennen</a:t>
            </a:r>
          </a:p>
          <a:p>
            <a:pPr marL="365760" indent="-256032">
              <a:buFont typeface="Wingdings 3"/>
              <a:buChar char=""/>
              <a:defRPr/>
            </a:pPr>
            <a:r>
              <a:rPr lang="de-AT" sz="2800" b="1" dirty="0">
                <a:latin typeface="+mj-lt"/>
              </a:rPr>
              <a:t>Reime</a:t>
            </a:r>
          </a:p>
          <a:p>
            <a:pPr marL="365760" indent="-256032">
              <a:buFont typeface="Wingdings 3"/>
              <a:buChar char=""/>
              <a:defRPr/>
            </a:pPr>
            <a:r>
              <a:rPr lang="de-AT" sz="2800" dirty="0">
                <a:latin typeface="+mj-lt"/>
              </a:rPr>
              <a:t>Achtung – Lautieren nicht Buchstabieren</a:t>
            </a:r>
            <a:br>
              <a:rPr lang="de-AT" sz="2800" dirty="0">
                <a:latin typeface="+mj-lt"/>
              </a:rPr>
            </a:br>
            <a:r>
              <a:rPr lang="de-AT" sz="2800" dirty="0">
                <a:latin typeface="+mj-lt"/>
              </a:rPr>
              <a:t>L, B, F und nicht  </a:t>
            </a:r>
            <a:r>
              <a:rPr lang="de-AT" sz="2800" dirty="0" err="1">
                <a:latin typeface="+mj-lt"/>
              </a:rPr>
              <a:t>El</a:t>
            </a:r>
            <a:r>
              <a:rPr lang="de-AT" sz="2800" dirty="0">
                <a:latin typeface="+mj-lt"/>
              </a:rPr>
              <a:t>, </a:t>
            </a:r>
            <a:r>
              <a:rPr lang="de-AT" sz="2800" dirty="0" err="1">
                <a:latin typeface="+mj-lt"/>
              </a:rPr>
              <a:t>Be</a:t>
            </a:r>
            <a:r>
              <a:rPr lang="de-AT" sz="2800" dirty="0">
                <a:latin typeface="+mj-lt"/>
              </a:rPr>
              <a:t>, </a:t>
            </a:r>
            <a:r>
              <a:rPr lang="de-AT" sz="2800" dirty="0" err="1">
                <a:latin typeface="+mj-lt"/>
              </a:rPr>
              <a:t>Ef</a:t>
            </a:r>
            <a:r>
              <a:rPr lang="de-AT" sz="2800" dirty="0">
                <a:latin typeface="+mj-lt"/>
              </a:rPr>
              <a:t>,</a:t>
            </a:r>
          </a:p>
          <a:p>
            <a:pPr marL="365760" indent="-256032">
              <a:buFont typeface="Wingdings 3"/>
              <a:buChar char=""/>
              <a:defRPr/>
            </a:pPr>
            <a:r>
              <a:rPr lang="de-AT" sz="2800" dirty="0">
                <a:latin typeface="+mj-lt"/>
              </a:rPr>
              <a:t>Umgang mit der Schere üben</a:t>
            </a:r>
          </a:p>
          <a:p>
            <a:pPr marL="365760" indent="-256032">
              <a:buFont typeface="Wingdings 3"/>
              <a:buChar char=""/>
              <a:defRPr/>
            </a:pPr>
            <a:r>
              <a:rPr lang="de-AT" sz="2800" dirty="0">
                <a:latin typeface="+mj-lt"/>
              </a:rPr>
              <a:t>Schuhe binden</a:t>
            </a:r>
          </a:p>
          <a:p>
            <a:pPr marL="365760" indent="-256032">
              <a:buFont typeface="Wingdings 3"/>
              <a:buChar char=""/>
              <a:defRPr/>
            </a:pPr>
            <a:r>
              <a:rPr lang="de-AT" sz="2800" dirty="0">
                <a:latin typeface="+mj-lt"/>
              </a:rPr>
              <a:t>Brote streichen</a:t>
            </a:r>
          </a:p>
          <a:p>
            <a:pPr marL="365760" indent="-256032">
              <a:buFont typeface="Wingdings 3"/>
              <a:buChar char=""/>
              <a:defRPr/>
            </a:pPr>
            <a:r>
              <a:rPr lang="de-AT" sz="2800" dirty="0">
                <a:latin typeface="+mj-lt"/>
              </a:rPr>
              <a:t>Bitte nie mit der Schule drohen: „Du wirst schon sehen, wenn der Lehrer…..“</a:t>
            </a:r>
            <a:br>
              <a:rPr lang="de-AT" sz="2800" dirty="0">
                <a:latin typeface="+mj-lt"/>
              </a:rPr>
            </a:br>
            <a:r>
              <a:rPr lang="de-AT" sz="2800" dirty="0">
                <a:latin typeface="+mj-lt"/>
              </a:rPr>
              <a:t>„Ernst des Lebens beginnt – Schluss mit ……“</a:t>
            </a:r>
          </a:p>
          <a:p>
            <a:pPr marL="365760" indent="-256032">
              <a:buFont typeface="Wingdings 3"/>
              <a:buChar char=""/>
              <a:defRPr/>
            </a:pPr>
            <a:r>
              <a:rPr lang="de-AT" sz="2800" b="1" i="1" dirty="0">
                <a:latin typeface="+mj-lt"/>
              </a:rPr>
              <a:t>Klo gehen</a:t>
            </a:r>
            <a:r>
              <a:rPr lang="de-AT" sz="2800" dirty="0">
                <a:latin typeface="+mj-lt"/>
              </a:rPr>
              <a:t> – Regeln am Klo!</a:t>
            </a:r>
          </a:p>
          <a:p>
            <a:pPr marL="365760" indent="-256032">
              <a:buFont typeface="Wingdings 3"/>
              <a:buChar char=""/>
              <a:defRPr/>
            </a:pP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822290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2208213" y="304800"/>
            <a:ext cx="9372600" cy="518984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de-AT" dirty="0">
                <a:solidFill>
                  <a:srgbClr val="FF0000"/>
                </a:solidFill>
              </a:rPr>
              <a:t>….wie können Eltern mithelfen</a:t>
            </a:r>
          </a:p>
        </p:txBody>
      </p:sp>
      <p:sp>
        <p:nvSpPr>
          <p:cNvPr id="16386" name="Inhaltsplatzhalter 1"/>
          <p:cNvSpPr>
            <a:spLocks noGrp="1"/>
          </p:cNvSpPr>
          <p:nvPr>
            <p:ph idx="1"/>
          </p:nvPr>
        </p:nvSpPr>
        <p:spPr>
          <a:xfrm>
            <a:off x="2208213" y="889686"/>
            <a:ext cx="9372600" cy="4825314"/>
          </a:xfrm>
        </p:spPr>
        <p:txBody>
          <a:bodyPr>
            <a:normAutofit/>
          </a:bodyPr>
          <a:lstStyle/>
          <a:p>
            <a:pPr eaLnBrk="1" hangingPunct="1"/>
            <a:r>
              <a:rPr lang="de-AT" altLang="de-DE" dirty="0"/>
              <a:t>Sprachspiele: Ich sage dir einen Satz vor – sprich ihn mir nach</a:t>
            </a:r>
          </a:p>
          <a:p>
            <a:pPr eaLnBrk="1" hangingPunct="1"/>
            <a:r>
              <a:rPr lang="de-AT" altLang="de-DE" dirty="0"/>
              <a:t>Ich sage dir zwei, drei oder vier Zahlen vor – merk sie dir, und sprich sie nach!</a:t>
            </a:r>
          </a:p>
          <a:p>
            <a:pPr eaLnBrk="1" hangingPunct="1"/>
            <a:r>
              <a:rPr lang="de-AT" altLang="de-DE" dirty="0"/>
              <a:t>Decke mir bitte den Tisch für 5 Personen. Jeder braucht einen Löffel, eine Gabel und ein Messer ….</a:t>
            </a:r>
          </a:p>
          <a:p>
            <a:pPr eaLnBrk="1" hangingPunct="1"/>
            <a:r>
              <a:rPr lang="de-AT" altLang="de-DE" dirty="0"/>
              <a:t>Hol mir bitte aus der Speisekammer fünf Karotten…..</a:t>
            </a:r>
          </a:p>
          <a:p>
            <a:pPr eaLnBrk="1" hangingPunct="1"/>
            <a:r>
              <a:rPr lang="de-AT" altLang="de-DE" dirty="0"/>
              <a:t>Beim Treppensteigen mitzählen lassen.</a:t>
            </a:r>
            <a:br>
              <a:rPr lang="de-AT" altLang="de-DE" dirty="0"/>
            </a:br>
            <a:r>
              <a:rPr lang="de-AT" altLang="de-DE" dirty="0"/>
              <a:t>Beginne bei 5 und zähle weiter!</a:t>
            </a:r>
            <a:br>
              <a:rPr lang="de-AT" altLang="de-DE" dirty="0"/>
            </a:br>
            <a:r>
              <a:rPr lang="de-AT" altLang="de-DE" dirty="0"/>
              <a:t>Rückwärts ab 8 </a:t>
            </a:r>
            <a:r>
              <a:rPr lang="de-AT" altLang="de-DE" dirty="0">
                <a:sym typeface="Wingdings" panose="05000000000000000000" pitchFamily="2" charset="2"/>
              </a:rPr>
              <a:t></a:t>
            </a:r>
          </a:p>
          <a:p>
            <a:pPr eaLnBrk="1" hangingPunct="1"/>
            <a:r>
              <a:rPr lang="de-AT" altLang="de-DE" dirty="0">
                <a:sym typeface="Wingdings" panose="05000000000000000000" pitchFamily="2" charset="2"/>
              </a:rPr>
              <a:t>Schulweg zu Fuß üben!</a:t>
            </a:r>
          </a:p>
          <a:p>
            <a:pPr eaLnBrk="1" hangingPunct="1"/>
            <a:r>
              <a:rPr lang="de-AT" altLang="de-DE" dirty="0">
                <a:sym typeface="Wingdings" panose="05000000000000000000" pitchFamily="2" charset="2"/>
              </a:rPr>
              <a:t>Zeichnen, malen – dabei auf die Stifthaltung achten - Korrektur</a:t>
            </a:r>
            <a:endParaRPr lang="de-AT" altLang="de-DE" dirty="0"/>
          </a:p>
          <a:p>
            <a:pPr eaLnBrk="1" hangingPunct="1">
              <a:buFont typeface="Wingdings 3" panose="05040102010807070707" pitchFamily="18" charset="2"/>
              <a:buNone/>
            </a:pPr>
            <a:endParaRPr lang="de-AT" altLang="de-DE" dirty="0"/>
          </a:p>
        </p:txBody>
      </p:sp>
    </p:spTree>
    <p:extLst>
      <p:ext uri="{BB962C8B-B14F-4D97-AF65-F5344CB8AC3E}">
        <p14:creationId xmlns:p14="http://schemas.microsoft.com/office/powerpoint/2010/main" val="2623725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F13AAA-9A36-4441-B65E-FC75699668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rgbClr val="FF0000"/>
                </a:solidFill>
              </a:rPr>
              <a:t>Hefte und </a:t>
            </a:r>
            <a:r>
              <a:rPr lang="de-DE" dirty="0" err="1">
                <a:solidFill>
                  <a:srgbClr val="FF0000"/>
                </a:solidFill>
              </a:rPr>
              <a:t>bücher</a:t>
            </a:r>
            <a:r>
              <a:rPr lang="de-DE" dirty="0">
                <a:solidFill>
                  <a:srgbClr val="FF0000"/>
                </a:solidFill>
              </a:rPr>
              <a:t>:</a:t>
            </a:r>
            <a:br>
              <a:rPr lang="de-DE" dirty="0">
                <a:solidFill>
                  <a:srgbClr val="FF0000"/>
                </a:solidFill>
              </a:rPr>
            </a:br>
            <a:r>
              <a:rPr lang="de-DE" dirty="0">
                <a:solidFill>
                  <a:srgbClr val="FF0000"/>
                </a:solidFill>
              </a:rPr>
              <a:t>Adele informiert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6251433-BC4E-4E80-B8DB-D32A2ED10E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  <a:p>
            <a:endParaRPr lang="de-DE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CFC372B6-11A6-464F-B84B-AFBB2FD224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4391" y="580239"/>
            <a:ext cx="2806511" cy="3375664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A45E1115-AFAE-4E94-91D2-72D893FBBE8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072" y="580239"/>
            <a:ext cx="2529316" cy="3375664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E9A452C6-FEC1-4047-A8F2-6864AB6FEA4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8007" y="580239"/>
            <a:ext cx="2529316" cy="3375664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417E02CC-B53C-403B-B563-57E5CAC9177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401375">
            <a:off x="6539682" y="2883389"/>
            <a:ext cx="4691001" cy="3207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9015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08213" y="304800"/>
            <a:ext cx="9372600" cy="576649"/>
          </a:xfrm>
        </p:spPr>
        <p:txBody>
          <a:bodyPr>
            <a:normAutofit fontScale="90000"/>
          </a:bodyPr>
          <a:lstStyle/>
          <a:p>
            <a:r>
              <a:rPr lang="de-AT" dirty="0">
                <a:solidFill>
                  <a:srgbClr val="FF0000"/>
                </a:solidFill>
              </a:rPr>
              <a:t>Weitere Infos zu……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516235" y="949411"/>
            <a:ext cx="9372600" cy="5072448"/>
          </a:xfrm>
        </p:spPr>
        <p:txBody>
          <a:bodyPr/>
          <a:lstStyle/>
          <a:p>
            <a:r>
              <a:rPr lang="de-AT" dirty="0">
                <a:sym typeface="Wingdings" panose="05000000000000000000" pitchFamily="2" charset="2"/>
              </a:rPr>
              <a:t>Turngewand</a:t>
            </a:r>
          </a:p>
          <a:p>
            <a:r>
              <a:rPr lang="de-AT" dirty="0">
                <a:sym typeface="Wingdings" panose="05000000000000000000" pitchFamily="2" charset="2"/>
              </a:rPr>
              <a:t>Malsachen</a:t>
            </a:r>
          </a:p>
          <a:p>
            <a:r>
              <a:rPr lang="de-AT" dirty="0">
                <a:sym typeface="Wingdings" panose="05000000000000000000" pitchFamily="2" charset="2"/>
              </a:rPr>
              <a:t>Federpennal</a:t>
            </a:r>
          </a:p>
          <a:p>
            <a:r>
              <a:rPr lang="de-AT" dirty="0">
                <a:sym typeface="Wingdings" panose="05000000000000000000" pitchFamily="2" charset="2"/>
              </a:rPr>
              <a:t>Thema – Füllfeder besprechen</a:t>
            </a:r>
          </a:p>
          <a:p>
            <a:r>
              <a:rPr lang="de-AT" dirty="0">
                <a:sym typeface="Wingdings" panose="05000000000000000000" pitchFamily="2" charset="2"/>
              </a:rPr>
              <a:t>Werksachen/Werkkoffer</a:t>
            </a:r>
          </a:p>
          <a:p>
            <a:r>
              <a:rPr lang="de-AT" dirty="0">
                <a:sym typeface="Wingdings" panose="05000000000000000000" pitchFamily="2" charset="2"/>
              </a:rPr>
              <a:t>Ausflüge</a:t>
            </a:r>
          </a:p>
          <a:p>
            <a:r>
              <a:rPr lang="de-AT" dirty="0" err="1">
                <a:sym typeface="Wingdings" panose="05000000000000000000" pitchFamily="2" charset="2"/>
              </a:rPr>
              <a:t>ElternvertreterInnen</a:t>
            </a:r>
            <a:endParaRPr lang="de-AT" dirty="0">
              <a:sym typeface="Wingdings" panose="05000000000000000000" pitchFamily="2" charset="2"/>
            </a:endParaRPr>
          </a:p>
          <a:p>
            <a:r>
              <a:rPr lang="de-AT">
                <a:sym typeface="Wingdings" panose="05000000000000000000" pitchFamily="2" charset="2"/>
              </a:rPr>
              <a:t>Klassenkasse</a:t>
            </a:r>
            <a:endParaRPr lang="de-AT" dirty="0">
              <a:sym typeface="Wingdings" panose="05000000000000000000" pitchFamily="2" charset="2"/>
            </a:endParaRPr>
          </a:p>
          <a:p>
            <a:endParaRPr lang="de-AT" dirty="0">
              <a:sym typeface="Wingdings" panose="05000000000000000000" pitchFamily="2" charset="2"/>
            </a:endParaRPr>
          </a:p>
          <a:p>
            <a:endParaRPr lang="de-AT" dirty="0">
              <a:sym typeface="Wingdings" panose="05000000000000000000" pitchFamily="2" charset="2"/>
            </a:endParaRPr>
          </a:p>
        </p:txBody>
      </p: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738BBCB8-A2E2-41F1-AD6A-E703C1DF3C00}"/>
              </a:ext>
            </a:extLst>
          </p:cNvPr>
          <p:cNvGrpSpPr/>
          <p:nvPr/>
        </p:nvGrpSpPr>
        <p:grpSpPr>
          <a:xfrm>
            <a:off x="5563967" y="1332911"/>
            <a:ext cx="6184706" cy="4305447"/>
            <a:chOff x="5437358" y="2247753"/>
            <a:chExt cx="6184706" cy="4305447"/>
          </a:xfrm>
        </p:grpSpPr>
        <p:pic>
          <p:nvPicPr>
            <p:cNvPr id="1026" name="Picture 2" descr="Bildergebnis für signal">
              <a:extLst>
                <a:ext uri="{FF2B5EF4-FFF2-40B4-BE49-F238E27FC236}">
                  <a16:creationId xmlns:a16="http://schemas.microsoft.com/office/drawing/2014/main" id="{EA216C82-F748-49E4-BED8-8F413B5F6FE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43886" y="2247753"/>
              <a:ext cx="1771650" cy="17716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Rechteck 3">
              <a:extLst>
                <a:ext uri="{FF2B5EF4-FFF2-40B4-BE49-F238E27FC236}">
                  <a16:creationId xmlns:a16="http://schemas.microsoft.com/office/drawing/2014/main" id="{3233E6D5-4E7F-45DB-ADFA-197AA7DFC899}"/>
                </a:ext>
              </a:extLst>
            </p:cNvPr>
            <p:cNvSpPr/>
            <p:nvPr/>
          </p:nvSpPr>
          <p:spPr>
            <a:xfrm>
              <a:off x="5437358" y="3967877"/>
              <a:ext cx="6184706" cy="2585323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de-DE" sz="5400" b="1" cap="none" spc="0" dirty="0">
                  <a:ln w="9525">
                    <a:solidFill>
                      <a:schemeClr val="bg1"/>
                    </a:solidFill>
                    <a:prstDash val="solid"/>
                  </a:ln>
                  <a:solidFill>
                    <a:schemeClr val="accent5"/>
                  </a:solidFill>
                  <a:effectLst>
                    <a:outerShdw blurRad="12700" dist="38100" dir="2700000" algn="tl" rotWithShape="0">
                      <a:schemeClr val="accent5">
                        <a:lumMod val="60000"/>
                        <a:lumOff val="40000"/>
                      </a:schemeClr>
                    </a:outerShdw>
                  </a:effectLst>
                </a:rPr>
                <a:t>Kommunikation – </a:t>
              </a:r>
            </a:p>
            <a:p>
              <a:pPr algn="ctr"/>
              <a:r>
                <a:rPr lang="de-DE" sz="5400" b="1" cap="none" spc="0" dirty="0">
                  <a:ln w="9525">
                    <a:solidFill>
                      <a:schemeClr val="bg1"/>
                    </a:solidFill>
                    <a:prstDash val="solid"/>
                  </a:ln>
                  <a:solidFill>
                    <a:schemeClr val="accent5"/>
                  </a:solidFill>
                  <a:effectLst>
                    <a:outerShdw blurRad="12700" dist="38100" dir="2700000" algn="tl" rotWithShape="0">
                      <a:schemeClr val="accent5">
                        <a:lumMod val="60000"/>
                        <a:lumOff val="40000"/>
                      </a:schemeClr>
                    </a:outerShdw>
                  </a:effectLst>
                </a:rPr>
                <a:t>Telefonnummern</a:t>
              </a:r>
            </a:p>
            <a:p>
              <a:pPr algn="ctr"/>
              <a:r>
                <a:rPr lang="de-DE" sz="5400" b="1" dirty="0">
                  <a:ln w="9525">
                    <a:solidFill>
                      <a:schemeClr val="bg1"/>
                    </a:solidFill>
                    <a:prstDash val="solid"/>
                  </a:ln>
                  <a:solidFill>
                    <a:schemeClr val="accent5"/>
                  </a:solidFill>
                  <a:effectLst>
                    <a:outerShdw blurRad="12700" dist="38100" dir="2700000" algn="tl" rotWithShape="0">
                      <a:schemeClr val="accent5">
                        <a:lumMod val="60000"/>
                        <a:lumOff val="40000"/>
                      </a:schemeClr>
                    </a:outerShdw>
                  </a:effectLst>
                </a:rPr>
                <a:t>überprüfen</a:t>
              </a:r>
              <a:r>
                <a:rPr lang="de-DE" sz="5400" b="1" cap="none" spc="0" dirty="0">
                  <a:ln w="9525">
                    <a:solidFill>
                      <a:schemeClr val="bg1"/>
                    </a:solidFill>
                    <a:prstDash val="solid"/>
                  </a:ln>
                  <a:solidFill>
                    <a:schemeClr val="accent5"/>
                  </a:solidFill>
                  <a:effectLst>
                    <a:outerShdw blurRad="12700" dist="38100" dir="2700000" algn="tl" rotWithShape="0">
                      <a:schemeClr val="accent5">
                        <a:lumMod val="60000"/>
                        <a:lumOff val="40000"/>
                      </a:schemeClr>
                    </a:outerShdw>
                  </a:effectLst>
                </a:rPr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29909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96A498-7FD4-45BB-9551-28C099BD7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Notengebung/Bewertung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7F6977F-3149-4BCF-AFCC-70C99908E3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863601"/>
            <a:ext cx="8534400" cy="3615267"/>
          </a:xfrm>
        </p:spPr>
        <p:txBody>
          <a:bodyPr/>
          <a:lstStyle/>
          <a:p>
            <a:r>
              <a:rPr lang="de-AT" b="1" dirty="0">
                <a:sym typeface="Wingdings" panose="05000000000000000000" pitchFamily="2" charset="2"/>
              </a:rPr>
              <a:t>Ab 1. Semester auch mit Noten</a:t>
            </a:r>
          </a:p>
          <a:p>
            <a:r>
              <a:rPr lang="de-AT" b="1" dirty="0">
                <a:sym typeface="Wingdings" panose="05000000000000000000" pitchFamily="2" charset="2"/>
              </a:rPr>
              <a:t>Bewertungsgespräche – Kind, Eltern, Lehrer</a:t>
            </a:r>
          </a:p>
          <a:p>
            <a:r>
              <a:rPr lang="de-AT" b="1" dirty="0">
                <a:sym typeface="Wingdings" panose="05000000000000000000" pitchFamily="2" charset="2"/>
              </a:rPr>
              <a:t>Kompetenzraster als Grundlage</a:t>
            </a:r>
          </a:p>
          <a:p>
            <a:r>
              <a:rPr lang="de-AT" b="1" dirty="0">
                <a:sym typeface="Wingdings" panose="05000000000000000000" pitchFamily="2" charset="2"/>
              </a:rPr>
              <a:t>Stärken/Schwächenanalyse</a:t>
            </a:r>
          </a:p>
          <a:p>
            <a:r>
              <a:rPr lang="de-AT" b="1" dirty="0">
                <a:sym typeface="Wingdings" panose="05000000000000000000" pitchFamily="2" charset="2"/>
              </a:rPr>
              <a:t>Sprechstunden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26869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78483" y="329514"/>
            <a:ext cx="9372600" cy="1200416"/>
          </a:xfrm>
        </p:spPr>
        <p:txBody>
          <a:bodyPr>
            <a:normAutofit fontScale="90000"/>
          </a:bodyPr>
          <a:lstStyle/>
          <a:p>
            <a:r>
              <a:rPr lang="de-AT" dirty="0"/>
              <a:t>Transparenz und immer informiert durch die Schulwebseite – Vorstellung dieser!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AF893C3D-1F06-4793-916D-0822CD7AF1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8483" y="1406306"/>
            <a:ext cx="9002283" cy="545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291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C963DC8-B510-4B9E-8872-8B69D2012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800" y="1800403"/>
            <a:ext cx="8534400" cy="1507067"/>
          </a:xfrm>
        </p:spPr>
        <p:txBody>
          <a:bodyPr>
            <a:normAutofit/>
          </a:bodyPr>
          <a:lstStyle/>
          <a:p>
            <a:r>
              <a:rPr lang="de-DE" sz="6600" b="1" dirty="0">
                <a:solidFill>
                  <a:srgbClr val="FF0000"/>
                </a:solidFill>
              </a:rPr>
              <a:t>FRAGEN</a:t>
            </a:r>
          </a:p>
        </p:txBody>
      </p:sp>
    </p:spTree>
    <p:extLst>
      <p:ext uri="{BB962C8B-B14F-4D97-AF65-F5344CB8AC3E}">
        <p14:creationId xmlns:p14="http://schemas.microsoft.com/office/powerpoint/2010/main" val="1250760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nhaltsplatzhalter 3">
            <a:extLst>
              <a:ext uri="{FF2B5EF4-FFF2-40B4-BE49-F238E27FC236}">
                <a16:creationId xmlns:a16="http://schemas.microsoft.com/office/drawing/2014/main" id="{E9560836-77D8-4167-AB66-D6107A3719E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025133"/>
              </p:ext>
            </p:extLst>
          </p:nvPr>
        </p:nvGraphicFramePr>
        <p:xfrm>
          <a:off x="1350628" y="673479"/>
          <a:ext cx="7457812" cy="5433708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3190053">
                  <a:extLst>
                    <a:ext uri="{9D8B030D-6E8A-4147-A177-3AD203B41FA5}">
                      <a16:colId xmlns:a16="http://schemas.microsoft.com/office/drawing/2014/main" val="1558050674"/>
                    </a:ext>
                  </a:extLst>
                </a:gridCol>
                <a:gridCol w="4267759">
                  <a:extLst>
                    <a:ext uri="{9D8B030D-6E8A-4147-A177-3AD203B41FA5}">
                      <a16:colId xmlns:a16="http://schemas.microsoft.com/office/drawing/2014/main" val="2112624019"/>
                    </a:ext>
                  </a:extLst>
                </a:gridCol>
              </a:tblGrid>
              <a:tr h="4069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700">
                          <a:effectLst/>
                        </a:rPr>
                        <a:t>Familienname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DokChampa" panose="020B0502040204020203" pitchFamily="34" charset="-34"/>
                      </a:endParaRPr>
                    </a:p>
                  </a:txBody>
                  <a:tcPr marL="59567" marR="595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700">
                          <a:effectLst/>
                        </a:rPr>
                        <a:t>Vorname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DokChampa" panose="020B0502040204020203" pitchFamily="34" charset="-34"/>
                      </a:endParaRPr>
                    </a:p>
                  </a:txBody>
                  <a:tcPr marL="59567" marR="59567" marT="0" marB="0" anchor="ctr"/>
                </a:tc>
                <a:extLst>
                  <a:ext uri="{0D108BD9-81ED-4DB2-BD59-A6C34878D82A}">
                    <a16:rowId xmlns:a16="http://schemas.microsoft.com/office/drawing/2014/main" val="369646704"/>
                  </a:ext>
                </a:extLst>
              </a:tr>
              <a:tr h="50267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700">
                          <a:effectLst/>
                        </a:rPr>
                        <a:t>Falch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DokChampa" panose="020B0502040204020203" pitchFamily="34" charset="-34"/>
                      </a:endParaRPr>
                    </a:p>
                  </a:txBody>
                  <a:tcPr marL="59567" marR="595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100">
                          <a:effectLst/>
                        </a:rPr>
                        <a:t>Thea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DokChampa" panose="020B0502040204020203" pitchFamily="34" charset="-34"/>
                      </a:endParaRPr>
                    </a:p>
                  </a:txBody>
                  <a:tcPr marL="59567" marR="59567" marT="0" marB="0" anchor="ctr"/>
                </a:tc>
                <a:extLst>
                  <a:ext uri="{0D108BD9-81ED-4DB2-BD59-A6C34878D82A}">
                    <a16:rowId xmlns:a16="http://schemas.microsoft.com/office/drawing/2014/main" val="731712286"/>
                  </a:ext>
                </a:extLst>
              </a:tr>
              <a:tr h="50267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700">
                          <a:effectLst/>
                        </a:rPr>
                        <a:t>Jörg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DokChampa" panose="020B0502040204020203" pitchFamily="34" charset="-34"/>
                      </a:endParaRPr>
                    </a:p>
                  </a:txBody>
                  <a:tcPr marL="59567" marR="595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100">
                          <a:effectLst/>
                        </a:rPr>
                        <a:t>Philip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DokChampa" panose="020B0502040204020203" pitchFamily="34" charset="-34"/>
                      </a:endParaRPr>
                    </a:p>
                  </a:txBody>
                  <a:tcPr marL="59567" marR="59567" marT="0" marB="0" anchor="ctr"/>
                </a:tc>
                <a:extLst>
                  <a:ext uri="{0D108BD9-81ED-4DB2-BD59-A6C34878D82A}">
                    <a16:rowId xmlns:a16="http://schemas.microsoft.com/office/drawing/2014/main" val="4079781626"/>
                  </a:ext>
                </a:extLst>
              </a:tr>
              <a:tr h="50267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700">
                          <a:effectLst/>
                        </a:rPr>
                        <a:t>Lastei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DokChampa" panose="020B0502040204020203" pitchFamily="34" charset="-34"/>
                      </a:endParaRPr>
                    </a:p>
                  </a:txBody>
                  <a:tcPr marL="59567" marR="595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100">
                          <a:effectLst/>
                        </a:rPr>
                        <a:t>Johann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DokChampa" panose="020B0502040204020203" pitchFamily="34" charset="-34"/>
                      </a:endParaRPr>
                    </a:p>
                  </a:txBody>
                  <a:tcPr marL="59567" marR="59567" marT="0" marB="0" anchor="ctr"/>
                </a:tc>
                <a:extLst>
                  <a:ext uri="{0D108BD9-81ED-4DB2-BD59-A6C34878D82A}">
                    <a16:rowId xmlns:a16="http://schemas.microsoft.com/office/drawing/2014/main" val="1639092791"/>
                  </a:ext>
                </a:extLst>
              </a:tr>
              <a:tr h="50267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700">
                          <a:effectLst/>
                        </a:rPr>
                        <a:t>Link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DokChampa" panose="020B0502040204020203" pitchFamily="34" charset="-34"/>
                      </a:endParaRPr>
                    </a:p>
                  </a:txBody>
                  <a:tcPr marL="59567" marR="595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100">
                          <a:effectLst/>
                        </a:rPr>
                        <a:t>Matilda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DokChampa" panose="020B0502040204020203" pitchFamily="34" charset="-34"/>
                      </a:endParaRPr>
                    </a:p>
                  </a:txBody>
                  <a:tcPr marL="59567" marR="59567" marT="0" marB="0" anchor="ctr"/>
                </a:tc>
                <a:extLst>
                  <a:ext uri="{0D108BD9-81ED-4DB2-BD59-A6C34878D82A}">
                    <a16:rowId xmlns:a16="http://schemas.microsoft.com/office/drawing/2014/main" val="1911449634"/>
                  </a:ext>
                </a:extLst>
              </a:tr>
              <a:tr h="50267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700">
                          <a:effectLst/>
                        </a:rPr>
                        <a:t>Marassi Kathrein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DokChampa" panose="020B0502040204020203" pitchFamily="34" charset="-34"/>
                      </a:endParaRPr>
                    </a:p>
                  </a:txBody>
                  <a:tcPr marL="59567" marR="595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100">
                          <a:effectLst/>
                        </a:rPr>
                        <a:t>Aaron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DokChampa" panose="020B0502040204020203" pitchFamily="34" charset="-34"/>
                      </a:endParaRPr>
                    </a:p>
                  </a:txBody>
                  <a:tcPr marL="59567" marR="59567" marT="0" marB="0" anchor="ctr"/>
                </a:tc>
                <a:extLst>
                  <a:ext uri="{0D108BD9-81ED-4DB2-BD59-A6C34878D82A}">
                    <a16:rowId xmlns:a16="http://schemas.microsoft.com/office/drawing/2014/main" val="2778355959"/>
                  </a:ext>
                </a:extLst>
              </a:tr>
              <a:tr h="50267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700">
                          <a:effectLst/>
                        </a:rPr>
                        <a:t>Nöbl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DokChampa" panose="020B0502040204020203" pitchFamily="34" charset="-34"/>
                      </a:endParaRPr>
                    </a:p>
                  </a:txBody>
                  <a:tcPr marL="59567" marR="595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100">
                          <a:effectLst/>
                        </a:rPr>
                        <a:t>Ella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DokChampa" panose="020B0502040204020203" pitchFamily="34" charset="-34"/>
                      </a:endParaRPr>
                    </a:p>
                  </a:txBody>
                  <a:tcPr marL="59567" marR="59567" marT="0" marB="0" anchor="ctr"/>
                </a:tc>
                <a:extLst>
                  <a:ext uri="{0D108BD9-81ED-4DB2-BD59-A6C34878D82A}">
                    <a16:rowId xmlns:a16="http://schemas.microsoft.com/office/drawing/2014/main" val="721846375"/>
                  </a:ext>
                </a:extLst>
              </a:tr>
              <a:tr h="50267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700">
                          <a:effectLst/>
                        </a:rPr>
                        <a:t>Nöbl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DokChampa" panose="020B0502040204020203" pitchFamily="34" charset="-34"/>
                      </a:endParaRPr>
                    </a:p>
                  </a:txBody>
                  <a:tcPr marL="59567" marR="595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100">
                          <a:effectLst/>
                        </a:rPr>
                        <a:t>Sebastian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DokChampa" panose="020B0502040204020203" pitchFamily="34" charset="-34"/>
                      </a:endParaRPr>
                    </a:p>
                  </a:txBody>
                  <a:tcPr marL="59567" marR="59567" marT="0" marB="0" anchor="ctr"/>
                </a:tc>
                <a:extLst>
                  <a:ext uri="{0D108BD9-81ED-4DB2-BD59-A6C34878D82A}">
                    <a16:rowId xmlns:a16="http://schemas.microsoft.com/office/drawing/2014/main" val="791299988"/>
                  </a:ext>
                </a:extLst>
              </a:tr>
              <a:tr h="50267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700" dirty="0">
                          <a:effectLst/>
                        </a:rPr>
                        <a:t>Prantner</a:t>
                      </a:r>
                      <a:endParaRPr lang="de-D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DokChampa" panose="020B0502040204020203" pitchFamily="34" charset="-34"/>
                      </a:endParaRPr>
                    </a:p>
                  </a:txBody>
                  <a:tcPr marL="59567" marR="595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100">
                          <a:effectLst/>
                        </a:rPr>
                        <a:t>Eva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DokChampa" panose="020B0502040204020203" pitchFamily="34" charset="-34"/>
                      </a:endParaRPr>
                    </a:p>
                  </a:txBody>
                  <a:tcPr marL="59567" marR="59567" marT="0" marB="0" anchor="ctr"/>
                </a:tc>
                <a:extLst>
                  <a:ext uri="{0D108BD9-81ED-4DB2-BD59-A6C34878D82A}">
                    <a16:rowId xmlns:a16="http://schemas.microsoft.com/office/drawing/2014/main" val="3434525059"/>
                  </a:ext>
                </a:extLst>
              </a:tr>
              <a:tr h="50267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700">
                          <a:effectLst/>
                        </a:rPr>
                        <a:t>Siess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DokChampa" panose="020B0502040204020203" pitchFamily="34" charset="-34"/>
                      </a:endParaRPr>
                    </a:p>
                  </a:txBody>
                  <a:tcPr marL="59567" marR="595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100">
                          <a:effectLst/>
                        </a:rPr>
                        <a:t>Jasmin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DokChampa" panose="020B0502040204020203" pitchFamily="34" charset="-34"/>
                      </a:endParaRPr>
                    </a:p>
                  </a:txBody>
                  <a:tcPr marL="59567" marR="59567" marT="0" marB="0" anchor="ctr"/>
                </a:tc>
                <a:extLst>
                  <a:ext uri="{0D108BD9-81ED-4DB2-BD59-A6C34878D82A}">
                    <a16:rowId xmlns:a16="http://schemas.microsoft.com/office/drawing/2014/main" val="1367922071"/>
                  </a:ext>
                </a:extLst>
              </a:tr>
              <a:tr h="50267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700">
                          <a:effectLst/>
                        </a:rPr>
                        <a:t>Traxl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DokChampa" panose="020B0502040204020203" pitchFamily="34" charset="-34"/>
                      </a:endParaRPr>
                    </a:p>
                  </a:txBody>
                  <a:tcPr marL="59567" marR="595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100" dirty="0">
                          <a:effectLst/>
                        </a:rPr>
                        <a:t>Anton</a:t>
                      </a:r>
                      <a:endParaRPr lang="de-D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DokChampa" panose="020B0502040204020203" pitchFamily="34" charset="-34"/>
                      </a:endParaRPr>
                    </a:p>
                  </a:txBody>
                  <a:tcPr marL="59567" marR="59567" marT="0" marB="0" anchor="ctr"/>
                </a:tc>
                <a:extLst>
                  <a:ext uri="{0D108BD9-81ED-4DB2-BD59-A6C34878D82A}">
                    <a16:rowId xmlns:a16="http://schemas.microsoft.com/office/drawing/2014/main" val="7251232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58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Unser Schule im Schuljahr 2022/23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b="1" dirty="0"/>
              <a:t>1. Klasse</a:t>
            </a:r>
            <a:r>
              <a:rPr lang="de-AT" dirty="0"/>
              <a:t>/1. Stufe = 10 Kinder (Adele)</a:t>
            </a:r>
          </a:p>
          <a:p>
            <a:r>
              <a:rPr lang="de-AT" b="1" dirty="0"/>
              <a:t>1. Klasse</a:t>
            </a:r>
            <a:r>
              <a:rPr lang="de-AT" dirty="0"/>
              <a:t>/2. Stufe = 7 Kinder (Adele/2. Lehrperson Teilung)</a:t>
            </a:r>
          </a:p>
          <a:p>
            <a:r>
              <a:rPr lang="de-AT" b="1" dirty="0"/>
              <a:t>2. Klasse</a:t>
            </a:r>
            <a:r>
              <a:rPr lang="de-AT" dirty="0"/>
              <a:t>/</a:t>
            </a:r>
            <a:r>
              <a:rPr lang="de-AT" b="1" dirty="0"/>
              <a:t> </a:t>
            </a:r>
            <a:r>
              <a:rPr lang="de-AT" dirty="0"/>
              <a:t>3. Stufe = 	13 Kinder (Hugo)</a:t>
            </a:r>
          </a:p>
          <a:p>
            <a:r>
              <a:rPr lang="de-AT" b="1" dirty="0"/>
              <a:t>3. Klasse</a:t>
            </a:r>
            <a:r>
              <a:rPr lang="de-AT" dirty="0"/>
              <a:t>/ 4. Stufe = 17 Kinder  Veronika</a:t>
            </a:r>
            <a:br>
              <a:rPr lang="de-AT" dirty="0"/>
            </a:br>
            <a:br>
              <a:rPr lang="de-AT" dirty="0"/>
            </a:br>
            <a:r>
              <a:rPr lang="de-AT" dirty="0"/>
              <a:t>In Summe 47 Kinder - somit wieder eine </a:t>
            </a:r>
            <a:r>
              <a:rPr lang="de-AT" b="1" dirty="0"/>
              <a:t>dreiklassige</a:t>
            </a:r>
            <a:r>
              <a:rPr lang="de-AT" dirty="0"/>
              <a:t> Volksschule!</a:t>
            </a:r>
            <a:br>
              <a:rPr lang="de-AT" dirty="0"/>
            </a:br>
            <a:r>
              <a:rPr lang="de-AT" dirty="0"/>
              <a:t>….aber leider für längere Zeit das letzte Mal.</a:t>
            </a:r>
            <a:br>
              <a:rPr lang="de-AT" dirty="0"/>
            </a:b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433776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832846" y="251071"/>
            <a:ext cx="8534400" cy="1507067"/>
          </a:xfrm>
          <a:solidFill>
            <a:srgbClr val="92D050"/>
          </a:solidFill>
        </p:spPr>
        <p:txBody>
          <a:bodyPr/>
          <a:lstStyle/>
          <a:p>
            <a:r>
              <a:rPr lang="de-AT" dirty="0">
                <a:solidFill>
                  <a:srgbClr val="FF0000"/>
                </a:solidFill>
              </a:rPr>
              <a:t>Wichtige Infos für die </a:t>
            </a:r>
            <a:br>
              <a:rPr lang="de-AT" dirty="0">
                <a:solidFill>
                  <a:srgbClr val="FF0000"/>
                </a:solidFill>
              </a:rPr>
            </a:br>
            <a:r>
              <a:rPr lang="de-AT" dirty="0">
                <a:solidFill>
                  <a:srgbClr val="FF0000"/>
                </a:solidFill>
              </a:rPr>
              <a:t>1. Schulwoche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832846" y="798105"/>
            <a:ext cx="9372600" cy="5808824"/>
          </a:xfrm>
        </p:spPr>
        <p:txBody>
          <a:bodyPr>
            <a:normAutofit/>
          </a:bodyPr>
          <a:lstStyle/>
          <a:p>
            <a:endParaRPr lang="de-AT" dirty="0"/>
          </a:p>
          <a:p>
            <a:endParaRPr lang="de-AT" dirty="0"/>
          </a:p>
          <a:p>
            <a:endParaRPr lang="de-AT" dirty="0"/>
          </a:p>
          <a:p>
            <a:r>
              <a:rPr lang="de-AT" dirty="0"/>
              <a:t>Beginn Schuljahr 2022/23</a:t>
            </a:r>
            <a:br>
              <a:rPr lang="de-AT" dirty="0"/>
            </a:br>
            <a:r>
              <a:rPr lang="de-AT" dirty="0"/>
              <a:t>Schulbeginn – Montag, 12. September</a:t>
            </a:r>
          </a:p>
          <a:p>
            <a:pPr marL="45720" indent="0">
              <a:buNone/>
            </a:pPr>
            <a:r>
              <a:rPr lang="de-AT" dirty="0"/>
              <a:t>Kinder der 1. Klasse kommen erst um 10 Uhr zur Messe.</a:t>
            </a:r>
            <a:br>
              <a:rPr lang="de-AT" dirty="0"/>
            </a:br>
            <a:r>
              <a:rPr lang="de-AT" dirty="0"/>
              <a:t>Danach „Einschreibung“ in der Klasse mit der Klassenlehrerin.</a:t>
            </a:r>
            <a:br>
              <a:rPr lang="de-AT" dirty="0"/>
            </a:br>
            <a:r>
              <a:rPr lang="de-AT" dirty="0"/>
              <a:t>Ende ca. 11:15 Uhr</a:t>
            </a:r>
          </a:p>
          <a:p>
            <a:r>
              <a:rPr lang="de-AT" dirty="0"/>
              <a:t>Dienstag 13. September bis 11:30 Uhr Unterricht</a:t>
            </a:r>
          </a:p>
          <a:p>
            <a:r>
              <a:rPr lang="de-AT" dirty="0"/>
              <a:t>Ab Mittwoch, 14.09.2022 – Unterricht nach Stundenplan!!</a:t>
            </a:r>
          </a:p>
          <a:p>
            <a:r>
              <a:rPr lang="de-AT" dirty="0"/>
              <a:t>Beginn der Nachmittags-Betreuung ab 19.09.2022</a:t>
            </a:r>
          </a:p>
          <a:p>
            <a:r>
              <a:rPr lang="de-AT" dirty="0"/>
              <a:t>Wandertag – </a:t>
            </a:r>
            <a:r>
              <a:rPr lang="de-AT"/>
              <a:t>ev. Freitag</a:t>
            </a:r>
            <a:r>
              <a:rPr lang="de-AT" dirty="0"/>
              <a:t>, 16.09.2022</a:t>
            </a:r>
          </a:p>
        </p:txBody>
      </p:sp>
    </p:spTree>
    <p:extLst>
      <p:ext uri="{BB962C8B-B14F-4D97-AF65-F5344CB8AC3E}">
        <p14:creationId xmlns:p14="http://schemas.microsoft.com/office/powerpoint/2010/main" val="3045824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4858" y="223547"/>
            <a:ext cx="8534400" cy="1507067"/>
          </a:xfrm>
        </p:spPr>
        <p:txBody>
          <a:bodyPr/>
          <a:lstStyle/>
          <a:p>
            <a:r>
              <a:rPr lang="de-AT" dirty="0">
                <a:solidFill>
                  <a:srgbClr val="FF0000"/>
                </a:solidFill>
              </a:rPr>
              <a:t>Stunden - Anzahl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82534" y="1954161"/>
            <a:ext cx="8534400" cy="4144635"/>
          </a:xfrm>
        </p:spPr>
        <p:txBody>
          <a:bodyPr>
            <a:normAutofit lnSpcReduction="10000"/>
          </a:bodyPr>
          <a:lstStyle/>
          <a:p>
            <a:r>
              <a:rPr lang="de-AT" dirty="0"/>
              <a:t>Deutsch 				7</a:t>
            </a:r>
          </a:p>
          <a:p>
            <a:r>
              <a:rPr lang="de-AT" dirty="0"/>
              <a:t>Sachunterricht 		3</a:t>
            </a:r>
          </a:p>
          <a:p>
            <a:r>
              <a:rPr lang="de-AT" dirty="0"/>
              <a:t>Mathe 				4</a:t>
            </a:r>
          </a:p>
          <a:p>
            <a:r>
              <a:rPr lang="de-AT" dirty="0"/>
              <a:t>Musik 				1</a:t>
            </a:r>
          </a:p>
          <a:p>
            <a:r>
              <a:rPr lang="de-AT" dirty="0"/>
              <a:t>Zeichnen 			1</a:t>
            </a:r>
          </a:p>
          <a:p>
            <a:r>
              <a:rPr lang="de-AT" dirty="0"/>
              <a:t>Werken				1</a:t>
            </a:r>
          </a:p>
          <a:p>
            <a:r>
              <a:rPr lang="de-AT" dirty="0"/>
              <a:t>Turnen 				3</a:t>
            </a:r>
          </a:p>
          <a:p>
            <a:r>
              <a:rPr lang="de-AT" dirty="0"/>
              <a:t>Förderunterricht 	(1integrativ)						1</a:t>
            </a:r>
          </a:p>
          <a:p>
            <a:r>
              <a:rPr lang="de-AT" dirty="0"/>
              <a:t>Religion 				2</a:t>
            </a:r>
          </a:p>
          <a:p>
            <a:r>
              <a:rPr lang="de-AT" dirty="0"/>
              <a:t>SUMME: 				</a:t>
            </a:r>
            <a:r>
              <a:rPr lang="de-AT" b="1" dirty="0"/>
              <a:t>22 Stunden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CEDED6DB-F62E-4051-90B2-04C806CE6B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66517" y="0"/>
            <a:ext cx="6325483" cy="6506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514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9244" y="82480"/>
            <a:ext cx="8534400" cy="1507067"/>
          </a:xfrm>
        </p:spPr>
        <p:txBody>
          <a:bodyPr/>
          <a:lstStyle/>
          <a:p>
            <a:r>
              <a:rPr lang="de-AT" dirty="0">
                <a:solidFill>
                  <a:srgbClr val="FF0000"/>
                </a:solidFill>
              </a:rPr>
              <a:t>Stundenplan der heurigen </a:t>
            </a:r>
            <a:br>
              <a:rPr lang="de-AT" dirty="0">
                <a:solidFill>
                  <a:srgbClr val="FF0000"/>
                </a:solidFill>
              </a:rPr>
            </a:br>
            <a:r>
              <a:rPr lang="de-AT" dirty="0">
                <a:solidFill>
                  <a:srgbClr val="FF0000"/>
                </a:solidFill>
              </a:rPr>
              <a:t>1. Klasse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D9A42FCC-03F9-417D-A8BA-30B67FE8CA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2728" y="1466459"/>
            <a:ext cx="7311889" cy="5159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9661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4212" y="502561"/>
            <a:ext cx="8534400" cy="1507067"/>
          </a:xfrm>
        </p:spPr>
        <p:txBody>
          <a:bodyPr/>
          <a:lstStyle/>
          <a:p>
            <a:r>
              <a:rPr lang="de-AT" dirty="0">
                <a:solidFill>
                  <a:srgbClr val="FF0000"/>
                </a:solidFill>
              </a:rPr>
              <a:t>Organisatorische Grundüberlegungen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82686" y="1389184"/>
            <a:ext cx="8534400" cy="5292970"/>
          </a:xfrm>
        </p:spPr>
        <p:txBody>
          <a:bodyPr>
            <a:normAutofit fontScale="85000" lnSpcReduction="20000"/>
          </a:bodyPr>
          <a:lstStyle/>
          <a:p>
            <a:endParaRPr lang="de-AT" dirty="0"/>
          </a:p>
          <a:p>
            <a:endParaRPr lang="de-AT" dirty="0"/>
          </a:p>
          <a:p>
            <a:endParaRPr lang="de-AT" dirty="0"/>
          </a:p>
          <a:p>
            <a:r>
              <a:rPr lang="de-AT" sz="3200" dirty="0"/>
              <a:t>Klassenstärke mit 10 bzw. 17 Kindern</a:t>
            </a:r>
            <a:br>
              <a:rPr lang="de-AT" sz="3200" dirty="0"/>
            </a:br>
            <a:r>
              <a:rPr lang="de-AT" sz="3200" dirty="0"/>
              <a:t>Sehr oft mit Adele alleine (M und DLS) </a:t>
            </a:r>
          </a:p>
          <a:p>
            <a:r>
              <a:rPr lang="de-AT" sz="3200" dirty="0"/>
              <a:t>Teilung, wann immer möglich</a:t>
            </a:r>
          </a:p>
          <a:p>
            <a:r>
              <a:rPr lang="de-AT" sz="3200" dirty="0"/>
              <a:t>Offiziell 1 Deutsch-, 1 Mathestunde und 1 Werkstunde</a:t>
            </a:r>
          </a:p>
          <a:p>
            <a:r>
              <a:rPr lang="de-AT" sz="3200" dirty="0"/>
              <a:t>Adele fungiert als Klassenlehrerin</a:t>
            </a:r>
          </a:p>
          <a:p>
            <a:r>
              <a:rPr lang="de-AT" sz="3200" dirty="0"/>
              <a:t> 2. Stufe (Eva Strobl – Mathe, Deutsch)</a:t>
            </a:r>
          </a:p>
          <a:p>
            <a:r>
              <a:rPr lang="de-AT" sz="3200" dirty="0"/>
              <a:t>Weitere Lehrpersonen: Barbara Nigg, ev. auch Eva Hafele, Hugo Petter oder Veronika Wieser.</a:t>
            </a:r>
            <a:br>
              <a:rPr lang="de-AT" sz="3200" dirty="0"/>
            </a:br>
            <a:endParaRPr lang="de-AT" sz="3200" dirty="0"/>
          </a:p>
          <a:p>
            <a:endParaRPr lang="de-AT" sz="3200" dirty="0"/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659680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30019" y="82480"/>
            <a:ext cx="8534400" cy="1507067"/>
          </a:xfrm>
        </p:spPr>
        <p:txBody>
          <a:bodyPr/>
          <a:lstStyle/>
          <a:p>
            <a:r>
              <a:rPr lang="de-AT" dirty="0">
                <a:solidFill>
                  <a:srgbClr val="FF0000"/>
                </a:solidFill>
              </a:rPr>
              <a:t>Nachmittagsbetreuung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03878" y="1589547"/>
            <a:ext cx="8534400" cy="4777697"/>
          </a:xfrm>
        </p:spPr>
        <p:txBody>
          <a:bodyPr>
            <a:normAutofit fontScale="70000" lnSpcReduction="20000"/>
          </a:bodyPr>
          <a:lstStyle/>
          <a:p>
            <a:r>
              <a:rPr lang="de-AT" sz="2800" dirty="0"/>
              <a:t>Nachmittagsbetreuung – was kann man darunter verstehen?</a:t>
            </a:r>
          </a:p>
          <a:p>
            <a:r>
              <a:rPr lang="de-AT" sz="2800" dirty="0"/>
              <a:t>Ablauf</a:t>
            </a:r>
          </a:p>
          <a:p>
            <a:r>
              <a:rPr lang="de-AT" sz="2800" dirty="0"/>
              <a:t>Kosten: 15 € für einen Tag, 30 € für 2 Tage, 35 € für 3 oder mehr Tage</a:t>
            </a:r>
          </a:p>
          <a:p>
            <a:r>
              <a:rPr lang="de-AT" sz="2800" dirty="0"/>
              <a:t>Essen: ca. 4,80 € pro konsumiertem Essen</a:t>
            </a:r>
          </a:p>
          <a:p>
            <a:r>
              <a:rPr lang="de-AT" sz="2800" dirty="0"/>
              <a:t> Bedarfserhebung der Gemeinde nur für Klein- und Kindergartenkinder</a:t>
            </a:r>
          </a:p>
          <a:p>
            <a:r>
              <a:rPr lang="de-AT" sz="2800" dirty="0"/>
              <a:t>Schulische Tagesbetreuung eigene Bedarfserhebung</a:t>
            </a:r>
          </a:p>
          <a:p>
            <a:r>
              <a:rPr lang="de-AT" sz="2800" dirty="0"/>
              <a:t>Betreuungskapazität von der VS aus. Erklärung über Machbarkeit der eingesetzten Lehrpersonen.</a:t>
            </a:r>
          </a:p>
          <a:p>
            <a:r>
              <a:rPr lang="de-AT" sz="2800" b="1" dirty="0"/>
              <a:t>Info: Heuer das letzte Mal schulische BET (Bedarf zu gering – heuer Entgegenkommen der Gemeinde = Kann/Muss-Bestimmung)</a:t>
            </a:r>
          </a:p>
          <a:p>
            <a:endParaRPr lang="de-AT" sz="2800" dirty="0"/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439726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2060729" y="953729"/>
            <a:ext cx="9372600" cy="518984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de-AT" dirty="0">
                <a:solidFill>
                  <a:srgbClr val="FF0000"/>
                </a:solidFill>
              </a:rPr>
              <a:t>….wie können Eltern mithelfen</a:t>
            </a:r>
          </a:p>
        </p:txBody>
      </p:sp>
      <p:sp>
        <p:nvSpPr>
          <p:cNvPr id="4" name="Rechteck 3"/>
          <p:cNvSpPr/>
          <p:nvPr/>
        </p:nvSpPr>
        <p:spPr>
          <a:xfrm>
            <a:off x="474115" y="2967335"/>
            <a:ext cx="112437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Vorläuferfertigkeiten besprechen</a:t>
            </a:r>
          </a:p>
        </p:txBody>
      </p:sp>
    </p:spTree>
    <p:extLst>
      <p:ext uri="{BB962C8B-B14F-4D97-AF65-F5344CB8AC3E}">
        <p14:creationId xmlns:p14="http://schemas.microsoft.com/office/powerpoint/2010/main" val="1026854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theme/theme1.xml><?xml version="1.0" encoding="utf-8"?>
<a:theme xmlns:a="http://schemas.openxmlformats.org/drawingml/2006/main" name="Segment">
  <a:themeElements>
    <a:clrScheme name="Segment">
      <a:dk1>
        <a:sysClr val="windowText" lastClr="000000"/>
      </a:dk1>
      <a:lt1>
        <a:sysClr val="window" lastClr="FFFFFF"/>
      </a:lt1>
      <a:dk2>
        <a:srgbClr val="D06F1E"/>
      </a:dk2>
      <a:lt2>
        <a:srgbClr val="F0BE21"/>
      </a:lt2>
      <a:accent1>
        <a:srgbClr val="760603"/>
      </a:accent1>
      <a:accent2>
        <a:srgbClr val="9F761A"/>
      </a:accent2>
      <a:accent3>
        <a:srgbClr val="92A200"/>
      </a:accent3>
      <a:accent4>
        <a:srgbClr val="4AA157"/>
      </a:accent4>
      <a:accent5>
        <a:srgbClr val="46788D"/>
      </a:accent5>
      <a:accent6>
        <a:srgbClr val="A848A8"/>
      </a:accent6>
      <a:hlink>
        <a:srgbClr val="460402"/>
      </a:hlink>
      <a:folHlink>
        <a:srgbClr val="991111"/>
      </a:folHlink>
    </a:clrScheme>
    <a:fontScheme name="Segment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egment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62000"/>
                <a:satMod val="200000"/>
                <a:lumMod val="124000"/>
              </a:schemeClr>
            </a:gs>
            <a:gs pos="100000">
              <a:schemeClr val="phClr">
                <a:shade val="96000"/>
                <a:hueMod val="88000"/>
                <a:satMod val="220000"/>
                <a:lumMod val="8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2000"/>
                <a:hueMod val="22000"/>
                <a:satMod val="220000"/>
                <a:lumMod val="6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282EB108-EDE6-4B8E-957B-D4A69BF580EA}"/>
    </a:ext>
  </a:extLst>
</a:theme>
</file>

<file path=ppt/theme/theme2.xml><?xml version="1.0" encoding="utf-8"?>
<a:theme xmlns:a="http://schemas.openxmlformats.org/drawingml/2006/main" name="Office Theme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1BDC58E0AEFA5429D7681429008CB2C" ma:contentTypeVersion="11" ma:contentTypeDescription="Ein neues Dokument erstellen." ma:contentTypeScope="" ma:versionID="82fdcce94608378234cec0fb06e9b29c">
  <xsd:schema xmlns:xsd="http://www.w3.org/2001/XMLSchema" xmlns:xs="http://www.w3.org/2001/XMLSchema" xmlns:p="http://schemas.microsoft.com/office/2006/metadata/properties" xmlns:ns3="8c5fa4f2-934d-4893-a5e4-b771254805ee" targetNamespace="http://schemas.microsoft.com/office/2006/metadata/properties" ma:root="true" ma:fieldsID="eb3d2a1b937fea816d70caab30c34def" ns3:_="">
    <xsd:import namespace="8c5fa4f2-934d-4893-a5e4-b771254805e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c5fa4f2-934d-4893-a5e4-b771254805e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7954700-7FCA-4924-B3F3-15AAC5520803}">
  <ds:schemaRefs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8c5fa4f2-934d-4893-a5e4-b771254805ee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EB97A68E-3438-4F53-B763-85F6257B3AA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423C084-60D8-43D8-B319-4A6589F3B07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c5fa4f2-934d-4893-a5e4-b771254805e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0</TotalTime>
  <Words>701</Words>
  <Application>Microsoft Office PowerPoint</Application>
  <PresentationFormat>Breitbild</PresentationFormat>
  <Paragraphs>114</Paragraphs>
  <Slides>16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16</vt:i4>
      </vt:variant>
    </vt:vector>
  </HeadingPairs>
  <TitlesOfParts>
    <vt:vector size="24" baseType="lpstr">
      <vt:lpstr>Blackadder ITC</vt:lpstr>
      <vt:lpstr>Calibri</vt:lpstr>
      <vt:lpstr>Century Gothic</vt:lpstr>
      <vt:lpstr>DokChampa</vt:lpstr>
      <vt:lpstr>Euphemia</vt:lpstr>
      <vt:lpstr>Wingdings</vt:lpstr>
      <vt:lpstr>Wingdings 3</vt:lpstr>
      <vt:lpstr>Segment</vt:lpstr>
      <vt:lpstr>Infoabend</vt:lpstr>
      <vt:lpstr>PowerPoint-Präsentation</vt:lpstr>
      <vt:lpstr>Unser Schule im Schuljahr 2022/23</vt:lpstr>
      <vt:lpstr>Wichtige Infos für die  1. Schulwoche</vt:lpstr>
      <vt:lpstr>Stunden - Anzahl</vt:lpstr>
      <vt:lpstr>Stundenplan der heurigen  1. Klasse</vt:lpstr>
      <vt:lpstr>Organisatorische Grundüberlegungen</vt:lpstr>
      <vt:lpstr>Nachmittagsbetreuung</vt:lpstr>
      <vt:lpstr>….wie können Eltern mithelfen</vt:lpstr>
      <vt:lpstr>…wie können die Eltern mithelfen?</vt:lpstr>
      <vt:lpstr>….wie können Eltern mithelfen</vt:lpstr>
      <vt:lpstr>Hefte und bücher: Adele informiert</vt:lpstr>
      <vt:lpstr>Weitere Infos zu……</vt:lpstr>
      <vt:lpstr>Notengebung/Bewertung</vt:lpstr>
      <vt:lpstr>Transparenz und immer informiert durch die Schulwebseite – Vorstellung dieser!</vt:lpstr>
      <vt:lpstr>FRAGEN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modified xsi:type="dcterms:W3CDTF">2022-06-21T12:43:06Z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TC034618839991</vt:lpwstr>
  </property>
  <property fmtid="{D5CDD505-2E9C-101B-9397-08002B2CF9AE}" pid="3" name="ContentTypeId">
    <vt:lpwstr>0x010100A1BDC58E0AEFA5429D7681429008CB2C</vt:lpwstr>
  </property>
</Properties>
</file>