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8" r:id="rId4"/>
    <p:sldId id="260" r:id="rId5"/>
    <p:sldId id="264" r:id="rId6"/>
    <p:sldId id="271" r:id="rId7"/>
    <p:sldId id="275" r:id="rId8"/>
    <p:sldId id="261" r:id="rId9"/>
    <p:sldId id="278" r:id="rId10"/>
    <p:sldId id="268" r:id="rId11"/>
    <p:sldId id="269" r:id="rId12"/>
    <p:sldId id="276" r:id="rId13"/>
    <p:sldId id="279" r:id="rId14"/>
    <p:sldId id="277" r:id="rId15"/>
    <p:sldId id="282" r:id="rId16"/>
    <p:sldId id="281" r:id="rId17"/>
    <p:sldId id="280" r:id="rId18"/>
    <p:sldId id="283" r:id="rId19"/>
    <p:sldId id="284" r:id="rId20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>
        <p:scale>
          <a:sx n="66" d="100"/>
          <a:sy n="66" d="100"/>
        </p:scale>
        <p:origin x="77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3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de-DE" smtClean="0"/>
              <a:t>27.05.2021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de-DE" smtClean="0"/>
              <a:t>27.05.2021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de-DE" sz="1200" b="0" i="0">
                <a:solidFill>
                  <a:schemeClr val="tx1"/>
                </a:solidFill>
                <a:latin typeface="Euphemia"/>
                <a:ea typeface="+mn-ea"/>
                <a:cs typeface="+mn-cs"/>
              </a:r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24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189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23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405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531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39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296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02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05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75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456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170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048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310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30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08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212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3B9702-7FBF-4720-8670-571C5E7EEDDE}" type="datetime1">
              <a:rPr lang="de-DE" smtClean="0"/>
              <a:t>27.05.2021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893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1128584"/>
          </a:xfrm>
        </p:spPr>
        <p:txBody>
          <a:bodyPr/>
          <a:lstStyle/>
          <a:p>
            <a:pPr algn="l" defTabSz="914400">
              <a:lnSpc>
                <a:spcPct val="80000"/>
              </a:lnSpc>
              <a:spcBef>
                <a:spcPct val="0"/>
              </a:spcBef>
              <a:buNone/>
            </a:pPr>
            <a:r>
              <a:rPr lang="de-DE" sz="6600" b="0" i="0" dirty="0">
                <a:latin typeface="Euphemia"/>
              </a:rPr>
              <a:t>Infoabend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5212" y="1502425"/>
            <a:ext cx="7091361" cy="838200"/>
          </a:xfrm>
        </p:spPr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de-DE" sz="2400" b="1" i="0" dirty="0"/>
              <a:t>VS Grins </a:t>
            </a:r>
            <a:endParaRPr lang="de-DE" b="1" dirty="0"/>
          </a:p>
          <a:p>
            <a:pPr marL="0" indent="0" algn="l">
              <a:spcBef>
                <a:spcPts val="0"/>
              </a:spcBef>
              <a:buNone/>
            </a:pPr>
            <a:r>
              <a:rPr lang="de-DE" dirty="0"/>
              <a:t>Herzlich willkommen!!!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90" y="2409666"/>
            <a:ext cx="6371844" cy="303215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76DB7BA-F763-47C0-9926-A1A9443BD359}"/>
              </a:ext>
            </a:extLst>
          </p:cNvPr>
          <p:cNvSpPr/>
          <p:nvPr/>
        </p:nvSpPr>
        <p:spPr>
          <a:xfrm>
            <a:off x="8383819" y="610136"/>
            <a:ext cx="274296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4000" b="1" cap="none" spc="0" dirty="0">
                <a:ln/>
                <a:solidFill>
                  <a:schemeClr val="accent3"/>
                </a:solidFill>
                <a:effectLst/>
              </a:rPr>
              <a:t>Henry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Elsa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Daniela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Jonas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Nora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Pauline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Jana</a:t>
            </a:r>
          </a:p>
          <a:p>
            <a:pPr algn="ctr"/>
            <a:r>
              <a:rPr lang="de-DE" sz="4000" b="1" dirty="0">
                <a:ln/>
                <a:solidFill>
                  <a:schemeClr val="accent3"/>
                </a:solidFill>
              </a:rPr>
              <a:t>Manuel</a:t>
            </a:r>
          </a:p>
          <a:p>
            <a:pPr algn="ctr"/>
            <a:endParaRPr lang="de-DE" sz="4000" b="1" dirty="0">
              <a:ln/>
              <a:solidFill>
                <a:schemeClr val="accent3"/>
              </a:solidFill>
            </a:endParaRPr>
          </a:p>
          <a:p>
            <a:pPr algn="ctr"/>
            <a:endParaRPr lang="de-DE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51898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AT" dirty="0"/>
              <a:t>….wie können Eltern mithelfen</a:t>
            </a:r>
          </a:p>
        </p:txBody>
      </p:sp>
      <p:sp>
        <p:nvSpPr>
          <p:cNvPr id="16386" name="Inhaltsplatzhalter 1"/>
          <p:cNvSpPr>
            <a:spLocks noGrp="1"/>
          </p:cNvSpPr>
          <p:nvPr>
            <p:ph idx="1"/>
          </p:nvPr>
        </p:nvSpPr>
        <p:spPr>
          <a:xfrm>
            <a:off x="2208213" y="889686"/>
            <a:ext cx="9372600" cy="482531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de-AT" altLang="de-DE" dirty="0">
                <a:solidFill>
                  <a:schemeClr val="tx1"/>
                </a:solidFill>
              </a:rPr>
              <a:t>Sprachspiele: Ich sage dir einen Satz vor – sprich ihn mir nach - Autofahrten</a:t>
            </a:r>
          </a:p>
          <a:p>
            <a:pPr eaLnBrk="1" hangingPunct="1"/>
            <a:r>
              <a:rPr lang="de-AT" altLang="de-DE" dirty="0">
                <a:solidFill>
                  <a:schemeClr val="tx1"/>
                </a:solidFill>
              </a:rPr>
              <a:t>Ich sage dir zwei, drei oder vier Zahlen vor – merk sie dir, und sprich sie nach!</a:t>
            </a:r>
          </a:p>
          <a:p>
            <a:pPr eaLnBrk="1" hangingPunct="1"/>
            <a:r>
              <a:rPr lang="de-AT" altLang="de-DE" dirty="0">
                <a:solidFill>
                  <a:schemeClr val="tx1"/>
                </a:solidFill>
              </a:rPr>
              <a:t>Decke mir bitte den Tisch für 5 Personen. Jeder braucht einen Löffel, eine Gabel und ein Messer ….</a:t>
            </a:r>
          </a:p>
          <a:p>
            <a:pPr eaLnBrk="1" hangingPunct="1"/>
            <a:r>
              <a:rPr lang="de-AT" altLang="de-DE" dirty="0">
                <a:solidFill>
                  <a:schemeClr val="tx1"/>
                </a:solidFill>
              </a:rPr>
              <a:t>Hol mir bitte aus der Speisekammer fünf Karotten…..</a:t>
            </a:r>
          </a:p>
          <a:p>
            <a:pPr eaLnBrk="1" hangingPunct="1"/>
            <a:r>
              <a:rPr lang="de-AT" altLang="de-DE" dirty="0">
                <a:solidFill>
                  <a:schemeClr val="tx1"/>
                </a:solidFill>
              </a:rPr>
              <a:t>Beim </a:t>
            </a:r>
            <a:r>
              <a:rPr lang="de-AT" altLang="de-DE" dirty="0" err="1">
                <a:solidFill>
                  <a:schemeClr val="tx1"/>
                </a:solidFill>
              </a:rPr>
              <a:t>Stiegensteigen</a:t>
            </a:r>
            <a:r>
              <a:rPr lang="de-AT" altLang="de-DE" dirty="0">
                <a:solidFill>
                  <a:schemeClr val="tx1"/>
                </a:solidFill>
              </a:rPr>
              <a:t> mitzählen lassen.</a:t>
            </a:r>
            <a:br>
              <a:rPr lang="de-AT" altLang="de-DE" dirty="0">
                <a:solidFill>
                  <a:schemeClr val="tx1"/>
                </a:solidFill>
              </a:rPr>
            </a:br>
            <a:r>
              <a:rPr lang="de-AT" altLang="de-DE" dirty="0">
                <a:solidFill>
                  <a:schemeClr val="tx1"/>
                </a:solidFill>
              </a:rPr>
              <a:t>Beginne bei 5 und zähle weiter.</a:t>
            </a:r>
            <a:br>
              <a:rPr lang="de-AT" altLang="de-DE" dirty="0">
                <a:solidFill>
                  <a:schemeClr val="tx1"/>
                </a:solidFill>
              </a:rPr>
            </a:br>
            <a:r>
              <a:rPr lang="de-AT" altLang="de-DE" dirty="0">
                <a:solidFill>
                  <a:schemeClr val="tx1"/>
                </a:solidFill>
              </a:rPr>
              <a:t>Rückwärts ab 8 </a:t>
            </a:r>
            <a:r>
              <a:rPr lang="de-AT" altLang="de-DE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</a:p>
          <a:p>
            <a:pPr eaLnBrk="1" hangingPunct="1"/>
            <a:r>
              <a:rPr lang="de-AT" altLang="de-DE" dirty="0">
                <a:solidFill>
                  <a:schemeClr val="tx1"/>
                </a:solidFill>
                <a:sym typeface="Wingdings" panose="05000000000000000000" pitchFamily="2" charset="2"/>
              </a:rPr>
              <a:t>Schulweg zu Fuß üben!</a:t>
            </a:r>
          </a:p>
          <a:p>
            <a:pPr eaLnBrk="1" hangingPunct="1"/>
            <a:r>
              <a:rPr lang="de-AT" altLang="de-DE" dirty="0">
                <a:solidFill>
                  <a:schemeClr val="tx1"/>
                </a:solidFill>
                <a:sym typeface="Wingdings" panose="05000000000000000000" pitchFamily="2" charset="2"/>
              </a:rPr>
              <a:t>Zeichnen, malen – dabei auf die Stifthaltung achten – Korrektur</a:t>
            </a:r>
          </a:p>
          <a:p>
            <a:pPr eaLnBrk="1" hangingPunct="1"/>
            <a:r>
              <a:rPr lang="de-AT" altLang="de-DE" sz="1800" dirty="0">
                <a:solidFill>
                  <a:schemeClr val="tx1"/>
                </a:solidFill>
              </a:rPr>
              <a:t>Förderhinweise aus der Broschüre beachten!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de-AT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2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F13AAA-9A36-4441-B65E-FC7569966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373" y="4671353"/>
            <a:ext cx="8534400" cy="1507067"/>
          </a:xfrm>
        </p:spPr>
        <p:txBody>
          <a:bodyPr/>
          <a:lstStyle/>
          <a:p>
            <a:r>
              <a:rPr lang="de-DE" dirty="0"/>
              <a:t>Hefte und </a:t>
            </a:r>
            <a:r>
              <a:rPr lang="de-DE" dirty="0" err="1"/>
              <a:t>bücher</a:t>
            </a:r>
            <a:br>
              <a:rPr lang="de-DE" dirty="0"/>
            </a:br>
            <a:r>
              <a:rPr lang="de-DE" dirty="0"/>
              <a:t>Lese-zusatzhefte wurden bestellt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251433-BC4E-4E80-B8DB-D32A2ED1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FC372B6-11A6-464F-B84B-AFBB2FD22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37" y="580238"/>
            <a:ext cx="2806511" cy="33756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45E1115-AFAE-4E94-91D2-72D893FBB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2" y="580239"/>
            <a:ext cx="2529316" cy="337566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17E02CC-B53C-403B-B563-57E5CAC917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1375">
            <a:off x="5678446" y="1043957"/>
            <a:ext cx="4691001" cy="320788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EF9A0FB0-B9EA-47EB-950E-82CDCC5E1088}"/>
              </a:ext>
            </a:extLst>
          </p:cNvPr>
          <p:cNvSpPr/>
          <p:nvPr/>
        </p:nvSpPr>
        <p:spPr>
          <a:xfrm rot="1028864">
            <a:off x="2241048" y="3947124"/>
            <a:ext cx="86950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Hefte besorgen die Lehrpersonen</a:t>
            </a:r>
          </a:p>
        </p:txBody>
      </p:sp>
    </p:spTree>
    <p:extLst>
      <p:ext uri="{BB962C8B-B14F-4D97-AF65-F5344CB8AC3E}">
        <p14:creationId xmlns:p14="http://schemas.microsoft.com/office/powerpoint/2010/main" val="103901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CC41A-C801-4F7C-89F9-E76B8586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besorgen bitte die Eltern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0E948B-040C-48CA-97E6-0406E7022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728231"/>
            <a:ext cx="8534400" cy="4705006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Turnkleidung kurz/lang</a:t>
            </a:r>
          </a:p>
          <a:p>
            <a:r>
              <a:rPr lang="de-DE" dirty="0">
                <a:solidFill>
                  <a:schemeClr val="tx1"/>
                </a:solidFill>
              </a:rPr>
              <a:t>Turnschuhe mit weißer Sohle</a:t>
            </a:r>
          </a:p>
          <a:p>
            <a:r>
              <a:rPr lang="de-DE" dirty="0">
                <a:solidFill>
                  <a:schemeClr val="tx1"/>
                </a:solidFill>
              </a:rPr>
              <a:t>Buntstifte/Holzfarben</a:t>
            </a:r>
          </a:p>
          <a:p>
            <a:r>
              <a:rPr lang="de-DE" dirty="0">
                <a:solidFill>
                  <a:schemeClr val="tx1"/>
                </a:solidFill>
              </a:rPr>
              <a:t>Spitzer/Radiergummi/Bleistifte/Federpennal</a:t>
            </a:r>
          </a:p>
          <a:p>
            <a:r>
              <a:rPr lang="de-DE" dirty="0">
                <a:solidFill>
                  <a:schemeClr val="tx1"/>
                </a:solidFill>
              </a:rPr>
              <a:t>Wachsmalkreiden</a:t>
            </a:r>
          </a:p>
          <a:p>
            <a:r>
              <a:rPr lang="de-DE" dirty="0">
                <a:solidFill>
                  <a:schemeClr val="tx1"/>
                </a:solidFill>
              </a:rPr>
              <a:t>Zeichenblock (besorgt eventuell die Lehrperson)</a:t>
            </a:r>
          </a:p>
          <a:p>
            <a:r>
              <a:rPr lang="de-DE" dirty="0">
                <a:solidFill>
                  <a:schemeClr val="tx1"/>
                </a:solidFill>
              </a:rPr>
              <a:t>Wasserfarben</a:t>
            </a:r>
          </a:p>
          <a:p>
            <a:r>
              <a:rPr lang="de-DE" dirty="0">
                <a:solidFill>
                  <a:schemeClr val="tx1"/>
                </a:solidFill>
              </a:rPr>
              <a:t>Werkkoffer</a:t>
            </a:r>
          </a:p>
          <a:p>
            <a:r>
              <a:rPr lang="de-DE" dirty="0">
                <a:solidFill>
                  <a:schemeClr val="tx1"/>
                </a:solidFill>
              </a:rPr>
              <a:t>Etc.</a:t>
            </a:r>
          </a:p>
          <a:p>
            <a:r>
              <a:rPr lang="de-DE" dirty="0">
                <a:solidFill>
                  <a:schemeClr val="tx1"/>
                </a:solidFill>
              </a:rPr>
              <a:t>Die genaue Einkaufsliste wird euch aber zeitgerecht übermittelt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71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6A498-7FD4-45BB-9551-28C099BD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817481"/>
            <a:ext cx="8534400" cy="1507067"/>
          </a:xfrm>
        </p:spPr>
        <p:txBody>
          <a:bodyPr/>
          <a:lstStyle/>
          <a:p>
            <a:r>
              <a:rPr lang="de-DE" dirty="0"/>
              <a:t>Notengebung/Bewertung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F6977F-3149-4BCF-AFCC-70C99908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863601"/>
            <a:ext cx="8534400" cy="3615267"/>
          </a:xfrm>
        </p:spPr>
        <p:txBody>
          <a:bodyPr/>
          <a:lstStyle/>
          <a:p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Start in der 1. Stufe – Eingewöhnungsphase</a:t>
            </a:r>
            <a:b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Beobachtungszeitraum bis ca. Weihnachten</a:t>
            </a:r>
            <a:b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Entscheidung über Vorschulstufe in Absprache mit den Eltern</a:t>
            </a:r>
          </a:p>
          <a:p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Ab 1. Semester auch mit Noten (früher anders)</a:t>
            </a:r>
          </a:p>
          <a:p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Bewertungsgespräche – Kind, Eltern, Lehrer</a:t>
            </a:r>
          </a:p>
          <a:p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Kompetenzraster als Grundlage</a:t>
            </a:r>
          </a:p>
          <a:p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Stärken/Schwächenanalyse</a:t>
            </a:r>
          </a:p>
          <a:p>
            <a:r>
              <a:rPr lang="de-AT" dirty="0">
                <a:solidFill>
                  <a:schemeClr val="tx1"/>
                </a:solidFill>
                <a:sym typeface="Wingdings" panose="05000000000000000000" pitchFamily="2" charset="2"/>
              </a:rPr>
              <a:t>IKPM – auf der 3. und 4. Stufe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D71A1E-D27E-41A2-848D-81D15CCD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029593"/>
            <a:ext cx="8534400" cy="1507067"/>
          </a:xfrm>
        </p:spPr>
        <p:txBody>
          <a:bodyPr/>
          <a:lstStyle/>
          <a:p>
            <a:r>
              <a:rPr lang="de-DE" dirty="0"/>
              <a:t>Wofür wir noch stehen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C4729E-88E6-48FB-8F27-0F0623EAB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16689"/>
            <a:ext cx="8534400" cy="4620043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solidFill>
                  <a:schemeClr val="tx1"/>
                </a:solidFill>
              </a:rPr>
              <a:t>Dorfleben mitgestalten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Erntedank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Weihnachtsfeier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Faschingsfest mit dem KG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Muttertagsfeier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Enge Zusammenarbeit mit dem Kindergarten</a:t>
            </a:r>
          </a:p>
          <a:p>
            <a:r>
              <a:rPr lang="de-DE" dirty="0">
                <a:solidFill>
                  <a:schemeClr val="tx1"/>
                </a:solidFill>
              </a:rPr>
              <a:t>Zusammenarbeit mit der Dorfbücherei</a:t>
            </a:r>
          </a:p>
          <a:p>
            <a:r>
              <a:rPr lang="de-DE" dirty="0">
                <a:solidFill>
                  <a:schemeClr val="tx1"/>
                </a:solidFill>
              </a:rPr>
              <a:t>Büchereibesuch/Antolin</a:t>
            </a:r>
          </a:p>
          <a:p>
            <a:r>
              <a:rPr lang="de-DE" dirty="0">
                <a:solidFill>
                  <a:schemeClr val="tx1"/>
                </a:solidFill>
              </a:rPr>
              <a:t>Sport ist uns sehr wichtig (Schwimmen/Schi fahren)</a:t>
            </a:r>
          </a:p>
          <a:p>
            <a:r>
              <a:rPr lang="de-DE" dirty="0">
                <a:solidFill>
                  <a:schemeClr val="tx1"/>
                </a:solidFill>
              </a:rPr>
              <a:t>Projektunterricht/Freitagsträume</a:t>
            </a:r>
          </a:p>
          <a:p>
            <a:r>
              <a:rPr lang="de-DE" dirty="0">
                <a:solidFill>
                  <a:schemeClr val="tx1"/>
                </a:solidFill>
              </a:rPr>
              <a:t>Denken über die Dorfgrenze hinaus</a:t>
            </a:r>
          </a:p>
          <a:p>
            <a:r>
              <a:rPr lang="de-DE" dirty="0">
                <a:solidFill>
                  <a:schemeClr val="tx1"/>
                </a:solidFill>
              </a:rPr>
              <a:t>Gestalten kirchlicher Feste – Erstkommunion</a:t>
            </a:r>
          </a:p>
          <a:p>
            <a:r>
              <a:rPr lang="de-DE" dirty="0">
                <a:solidFill>
                  <a:schemeClr val="tx1"/>
                </a:solidFill>
              </a:rPr>
              <a:t>Digitales Lernen von Angang an</a:t>
            </a:r>
          </a:p>
          <a:p>
            <a:r>
              <a:rPr lang="de-DE" dirty="0">
                <a:solidFill>
                  <a:schemeClr val="tx1"/>
                </a:solidFill>
              </a:rPr>
              <a:t>Engere Zusammenarbeit Volksschulen und MS aufbauen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8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BEA54-C8A4-4C8E-A0E8-3AC90F10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Kommunikationsplattformen</a:t>
            </a:r>
            <a:br>
              <a:rPr lang="de-DE" dirty="0"/>
            </a:br>
            <a:r>
              <a:rPr lang="de-DE" dirty="0"/>
              <a:t>Diskussion </a:t>
            </a:r>
            <a:r>
              <a:rPr lang="de-DE" dirty="0" err="1"/>
              <a:t>What´s</a:t>
            </a:r>
            <a:r>
              <a:rPr lang="de-DE" dirty="0"/>
              <a:t> App vs. Signal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8D782E9-0846-4EE0-88A5-F61E7440F829}"/>
              </a:ext>
            </a:extLst>
          </p:cNvPr>
          <p:cNvSpPr/>
          <p:nvPr/>
        </p:nvSpPr>
        <p:spPr>
          <a:xfrm>
            <a:off x="7821802" y="2031670"/>
            <a:ext cx="129025" cy="6229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26" name="Picture 2" descr="Signal app logo.">
            <a:extLst>
              <a:ext uri="{FF2B5EF4-FFF2-40B4-BE49-F238E27FC236}">
                <a16:creationId xmlns:a16="http://schemas.microsoft.com/office/drawing/2014/main" id="{DFAFF727-4C87-4C98-A976-7CA012069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100" y="1066428"/>
            <a:ext cx="6386623" cy="359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C60661B2-519F-437A-A2E0-871140E3F270}"/>
              </a:ext>
            </a:extLst>
          </p:cNvPr>
          <p:cNvSpPr/>
          <p:nvPr/>
        </p:nvSpPr>
        <p:spPr>
          <a:xfrm>
            <a:off x="5337544" y="1570005"/>
            <a:ext cx="469959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de-DE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ignal</a:t>
            </a:r>
          </a:p>
          <a:p>
            <a:pPr algn="ctr"/>
            <a:r>
              <a:rPr lang="de-DE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bitte downloaden</a:t>
            </a:r>
            <a:endParaRPr lang="de-DE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2" descr="https://tse2.mm.bing.net/th?id=OIP.TnAKvfVV5Su2ZpJ40CbLbAHaHa&amp;pid=Api&amp;P=0&amp;w=300&amp;h=300">
            <a:extLst>
              <a:ext uri="{FF2B5EF4-FFF2-40B4-BE49-F238E27FC236}">
                <a16:creationId xmlns:a16="http://schemas.microsoft.com/office/drawing/2014/main" id="{97E39D66-22CF-414B-B424-13C2B5F8E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6364" y="141255"/>
            <a:ext cx="2204091" cy="220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72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BEA54-C8A4-4C8E-A0E8-3AC90F10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Kommunikationsplattformen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5DB3347-C388-4F3F-9764-18AD78138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07" y="717406"/>
            <a:ext cx="3200725" cy="396000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8D782E9-0846-4EE0-88A5-F61E7440F829}"/>
              </a:ext>
            </a:extLst>
          </p:cNvPr>
          <p:cNvSpPr/>
          <p:nvPr/>
        </p:nvSpPr>
        <p:spPr>
          <a:xfrm>
            <a:off x="4628657" y="2031670"/>
            <a:ext cx="65710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www.vs-grins.tsn.at</a:t>
            </a:r>
          </a:p>
        </p:txBody>
      </p:sp>
    </p:spTree>
    <p:extLst>
      <p:ext uri="{BB962C8B-B14F-4D97-AF65-F5344CB8AC3E}">
        <p14:creationId xmlns:p14="http://schemas.microsoft.com/office/powerpoint/2010/main" val="219281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3839F-A2B8-4523-AF9C-C225CE8F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669" y="1453846"/>
            <a:ext cx="8534400" cy="1507067"/>
          </a:xfrm>
        </p:spPr>
        <p:txBody>
          <a:bodyPr/>
          <a:lstStyle/>
          <a:p>
            <a:r>
              <a:rPr lang="de-DE" dirty="0"/>
              <a:t>Fragen!?</a:t>
            </a:r>
          </a:p>
        </p:txBody>
      </p:sp>
    </p:spTree>
    <p:extLst>
      <p:ext uri="{BB962C8B-B14F-4D97-AF65-F5344CB8AC3E}">
        <p14:creationId xmlns:p14="http://schemas.microsoft.com/office/powerpoint/2010/main" val="364323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6E5D40C5-9DEC-4B10-B4E2-CC3B21B75509}"/>
              </a:ext>
            </a:extLst>
          </p:cNvPr>
          <p:cNvSpPr/>
          <p:nvPr/>
        </p:nvSpPr>
        <p:spPr>
          <a:xfrm>
            <a:off x="2627086" y="2967335"/>
            <a:ext cx="480838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DANKE!</a:t>
            </a:r>
          </a:p>
        </p:txBody>
      </p:sp>
    </p:spTree>
    <p:extLst>
      <p:ext uri="{BB962C8B-B14F-4D97-AF65-F5344CB8AC3E}">
        <p14:creationId xmlns:p14="http://schemas.microsoft.com/office/powerpoint/2010/main" val="62141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6246" y="193627"/>
            <a:ext cx="8534400" cy="1507067"/>
          </a:xfrm>
        </p:spPr>
        <p:txBody>
          <a:bodyPr/>
          <a:lstStyle/>
          <a:p>
            <a:r>
              <a:rPr lang="de-AT" dirty="0"/>
              <a:t>Unser Schule im Schuljahr 2021/22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0230" y="1509487"/>
            <a:ext cx="8534400" cy="5021942"/>
          </a:xfrm>
        </p:spPr>
        <p:txBody>
          <a:bodyPr>
            <a:normAutofit/>
          </a:bodyPr>
          <a:lstStyle/>
          <a:p>
            <a:r>
              <a:rPr lang="de-AT" b="1" dirty="0">
                <a:solidFill>
                  <a:schemeClr val="tx1"/>
                </a:solidFill>
              </a:rPr>
              <a:t>1. Klasse:</a:t>
            </a:r>
            <a:br>
              <a:rPr lang="de-AT" b="1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8 Kinder in der 1. Stufe mit Vorschule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13 Kinder in der 2. Stufe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In Summe: 21 Kinder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Lehrpersonen: Petra, Hugo, Egon, Barbara und </a:t>
            </a:r>
            <a:r>
              <a:rPr lang="de-AT" dirty="0" err="1">
                <a:solidFill>
                  <a:schemeClr val="tx1"/>
                </a:solidFill>
              </a:rPr>
              <a:t>xy</a:t>
            </a:r>
            <a:endParaRPr lang="de-AT" dirty="0">
              <a:solidFill>
                <a:schemeClr val="tx1"/>
              </a:solidFill>
            </a:endParaRPr>
          </a:p>
          <a:p>
            <a:r>
              <a:rPr lang="de-AT" b="1" dirty="0">
                <a:solidFill>
                  <a:schemeClr val="tx1"/>
                </a:solidFill>
              </a:rPr>
              <a:t>2. Klasse</a:t>
            </a:r>
            <a:br>
              <a:rPr lang="de-AT" b="1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3. Schulstufe – 17 Kinder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Lehrpersonen: Veronika, Barbara und </a:t>
            </a:r>
            <a:r>
              <a:rPr lang="de-AT" dirty="0" err="1">
                <a:solidFill>
                  <a:schemeClr val="tx1"/>
                </a:solidFill>
              </a:rPr>
              <a:t>xy</a:t>
            </a:r>
            <a:endParaRPr lang="de-AT" dirty="0">
              <a:solidFill>
                <a:schemeClr val="tx1"/>
              </a:solidFill>
            </a:endParaRPr>
          </a:p>
          <a:p>
            <a:r>
              <a:rPr lang="de-AT" b="1" dirty="0">
                <a:solidFill>
                  <a:schemeClr val="tx1"/>
                </a:solidFill>
              </a:rPr>
              <a:t>3. Klasse</a:t>
            </a:r>
            <a:br>
              <a:rPr lang="de-AT" b="1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4. Schulstufe – 12 Kinder.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Lehrpersonen: Adele, Barbara</a:t>
            </a:r>
            <a:br>
              <a:rPr lang="de-AT" dirty="0">
                <a:solidFill>
                  <a:schemeClr val="tx1"/>
                </a:solidFill>
              </a:rPr>
            </a:b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Somit wieder nur mehr eine </a:t>
            </a:r>
            <a:r>
              <a:rPr lang="de-AT" b="1" dirty="0">
                <a:solidFill>
                  <a:schemeClr val="tx1"/>
                </a:solidFill>
              </a:rPr>
              <a:t>dreiklassige</a:t>
            </a:r>
            <a:r>
              <a:rPr lang="de-AT" dirty="0">
                <a:solidFill>
                  <a:schemeClr val="tx1"/>
                </a:solidFill>
              </a:rPr>
              <a:t> Volksschule mit insgesamt 50 Kindern.</a:t>
            </a:r>
          </a:p>
          <a:p>
            <a:pPr marL="0" indent="0">
              <a:buNone/>
            </a:pP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7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2846" y="251071"/>
            <a:ext cx="8534400" cy="1507067"/>
          </a:xfrm>
        </p:spPr>
        <p:txBody>
          <a:bodyPr/>
          <a:lstStyle/>
          <a:p>
            <a:r>
              <a:rPr lang="de-AT" dirty="0"/>
              <a:t>Wichtige Infos für die </a:t>
            </a:r>
            <a:br>
              <a:rPr lang="de-AT" dirty="0"/>
            </a:br>
            <a:r>
              <a:rPr lang="de-AT" dirty="0"/>
              <a:t>1. Schulwoche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32846" y="798105"/>
            <a:ext cx="9372600" cy="4863974"/>
          </a:xfrm>
        </p:spPr>
        <p:txBody>
          <a:bodyPr>
            <a:normAutofit lnSpcReduction="10000"/>
          </a:bodyPr>
          <a:lstStyle/>
          <a:p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  <a:p>
            <a:endParaRPr lang="de-AT" dirty="0">
              <a:solidFill>
                <a:schemeClr val="tx1"/>
              </a:solidFill>
            </a:endParaRPr>
          </a:p>
          <a:p>
            <a:r>
              <a:rPr lang="de-AT" dirty="0">
                <a:solidFill>
                  <a:schemeClr val="tx1"/>
                </a:solidFill>
              </a:rPr>
              <a:t>Beginn Schuljahr 2021/22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Schulbeginn – Montag, 13. September</a:t>
            </a:r>
          </a:p>
          <a:p>
            <a:r>
              <a:rPr lang="de-AT" dirty="0">
                <a:solidFill>
                  <a:schemeClr val="tx1"/>
                </a:solidFill>
              </a:rPr>
              <a:t>Ob eine Messe stattfinden kann oder nicht,  wird noch rechtzeitig bekannt gegeben (Webseite/Kommunikationsplattform). Falls ja, bitte zuerst um 10 Uhr in die Messe kommen. Anschließend erfolgt die Begrüßung in der Klasse.</a:t>
            </a:r>
          </a:p>
          <a:p>
            <a:r>
              <a:rPr lang="de-AT" dirty="0">
                <a:solidFill>
                  <a:schemeClr val="tx1"/>
                </a:solidFill>
              </a:rPr>
              <a:t>Ab Dienstag 14. September immer bis 11:30 Uhr Unterricht</a:t>
            </a:r>
          </a:p>
          <a:p>
            <a:r>
              <a:rPr lang="de-AT" dirty="0">
                <a:solidFill>
                  <a:schemeClr val="tx1"/>
                </a:solidFill>
              </a:rPr>
              <a:t>Ab Montag 20. September erfolgt der Unterricht nach dem Stundenplan eventuell auch schon früher.</a:t>
            </a:r>
          </a:p>
          <a:p>
            <a:r>
              <a:rPr lang="de-AT" dirty="0">
                <a:solidFill>
                  <a:schemeClr val="tx1"/>
                </a:solidFill>
              </a:rPr>
              <a:t>Beginn der Nachmittags-Betreuung ebenfalls ab 20.09.2021</a:t>
            </a:r>
          </a:p>
        </p:txBody>
      </p:sp>
    </p:spTree>
    <p:extLst>
      <p:ext uri="{BB962C8B-B14F-4D97-AF65-F5344CB8AC3E}">
        <p14:creationId xmlns:p14="http://schemas.microsoft.com/office/powerpoint/2010/main" val="304582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34" y="-112793"/>
            <a:ext cx="8534400" cy="1507067"/>
          </a:xfrm>
        </p:spPr>
        <p:txBody>
          <a:bodyPr/>
          <a:lstStyle/>
          <a:p>
            <a:r>
              <a:rPr lang="de-AT" dirty="0"/>
              <a:t>Stunden – Anzahl/Woche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01804" y="955042"/>
            <a:ext cx="8534400" cy="5269295"/>
          </a:xfrm>
        </p:spPr>
        <p:txBody>
          <a:bodyPr>
            <a:normAutofit/>
          </a:bodyPr>
          <a:lstStyle/>
          <a:p>
            <a:r>
              <a:rPr lang="de-AT" dirty="0">
                <a:solidFill>
                  <a:schemeClr val="tx1"/>
                </a:solidFill>
              </a:rPr>
              <a:t>Deutsch/DLS					7</a:t>
            </a:r>
          </a:p>
          <a:p>
            <a:r>
              <a:rPr lang="de-AT" dirty="0">
                <a:solidFill>
                  <a:schemeClr val="tx1"/>
                </a:solidFill>
              </a:rPr>
              <a:t>Sachunterricht/SU 				3</a:t>
            </a:r>
          </a:p>
          <a:p>
            <a:r>
              <a:rPr lang="de-AT" dirty="0">
                <a:solidFill>
                  <a:schemeClr val="tx1"/>
                </a:solidFill>
              </a:rPr>
              <a:t>Mathe/M 						4</a:t>
            </a:r>
          </a:p>
          <a:p>
            <a:r>
              <a:rPr lang="de-AT" dirty="0">
                <a:solidFill>
                  <a:schemeClr val="tx1"/>
                </a:solidFill>
              </a:rPr>
              <a:t>Musik /ME						1</a:t>
            </a:r>
          </a:p>
          <a:p>
            <a:r>
              <a:rPr lang="de-AT" dirty="0">
                <a:solidFill>
                  <a:schemeClr val="tx1"/>
                </a:solidFill>
              </a:rPr>
              <a:t>Bildnerische Erziehung BE 		1</a:t>
            </a:r>
          </a:p>
          <a:p>
            <a:r>
              <a:rPr lang="de-AT" dirty="0">
                <a:solidFill>
                  <a:schemeClr val="tx1"/>
                </a:solidFill>
              </a:rPr>
              <a:t>Bewegung- und Sport BS		3</a:t>
            </a:r>
          </a:p>
          <a:p>
            <a:r>
              <a:rPr lang="de-AT" dirty="0">
                <a:solidFill>
                  <a:schemeClr val="tx1"/>
                </a:solidFill>
              </a:rPr>
              <a:t>Förderunterricht/Teilung FU		(1)					</a:t>
            </a:r>
          </a:p>
          <a:p>
            <a:r>
              <a:rPr lang="de-AT" dirty="0">
                <a:solidFill>
                  <a:schemeClr val="tx1"/>
                </a:solidFill>
              </a:rPr>
              <a:t>Religion 							2</a:t>
            </a:r>
          </a:p>
          <a:p>
            <a:r>
              <a:rPr lang="de-AT" dirty="0">
                <a:solidFill>
                  <a:schemeClr val="tx1"/>
                </a:solidFill>
              </a:rPr>
              <a:t>Werkerziehung WE				1</a:t>
            </a:r>
          </a:p>
          <a:p>
            <a:r>
              <a:rPr lang="de-AT" dirty="0">
                <a:solidFill>
                  <a:schemeClr val="tx1"/>
                </a:solidFill>
              </a:rPr>
              <a:t>SUMME: 					</a:t>
            </a:r>
            <a:r>
              <a:rPr lang="de-AT" b="1" dirty="0">
                <a:solidFill>
                  <a:schemeClr val="tx1"/>
                </a:solidFill>
              </a:rPr>
              <a:t>22/23 Stunden</a:t>
            </a:r>
          </a:p>
          <a:p>
            <a:endParaRPr lang="de-AT" sz="2100" b="1" dirty="0">
              <a:solidFill>
                <a:schemeClr val="tx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1D97498-751B-45D5-80FE-4CCDB4BDE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758" y="955042"/>
            <a:ext cx="5717242" cy="552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9244" y="82480"/>
            <a:ext cx="8534400" cy="1507067"/>
          </a:xfrm>
        </p:spPr>
        <p:txBody>
          <a:bodyPr/>
          <a:lstStyle/>
          <a:p>
            <a:r>
              <a:rPr lang="de-AT" dirty="0"/>
              <a:t>Stundenplan der heurigen </a:t>
            </a:r>
            <a:br>
              <a:rPr lang="de-AT" dirty="0"/>
            </a:br>
            <a:r>
              <a:rPr lang="de-AT" dirty="0"/>
              <a:t>1. Klasse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D7FFCA-9E10-48F3-BC01-5409EBF5D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82" y="1445996"/>
            <a:ext cx="7413959" cy="532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6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4305" y="385603"/>
            <a:ext cx="8534400" cy="1507067"/>
          </a:xfrm>
        </p:spPr>
        <p:txBody>
          <a:bodyPr/>
          <a:lstStyle/>
          <a:p>
            <a:r>
              <a:rPr lang="de-AT" dirty="0"/>
              <a:t>3-Klassigkeit und die Organisation dieser besprechen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98612" y="1621366"/>
            <a:ext cx="8534400" cy="4851031"/>
          </a:xfrm>
        </p:spPr>
        <p:txBody>
          <a:bodyPr>
            <a:normAutofit/>
          </a:bodyPr>
          <a:lstStyle/>
          <a:p>
            <a:r>
              <a:rPr lang="de-AT" dirty="0">
                <a:solidFill>
                  <a:schemeClr val="tx1"/>
                </a:solidFill>
              </a:rPr>
              <a:t>21 Kinder in zwei verschiedene Schulstufen bilden die 1. Klasse – schwierige Situation</a:t>
            </a:r>
          </a:p>
          <a:p>
            <a:r>
              <a:rPr lang="de-AT" dirty="0">
                <a:solidFill>
                  <a:schemeClr val="tx1"/>
                </a:solidFill>
              </a:rPr>
              <a:t>Verhandlungen mit Bildungsdirektion haben stattgefunden</a:t>
            </a:r>
          </a:p>
          <a:p>
            <a:r>
              <a:rPr lang="de-AT" dirty="0">
                <a:solidFill>
                  <a:schemeClr val="tx1"/>
                </a:solidFill>
              </a:rPr>
              <a:t>Wunsch – sooft wie möglich eine Teilung zu ermöglichen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„Erstklässler und Zweitklässler“ getrennt zu unterrichten.</a:t>
            </a:r>
          </a:p>
          <a:p>
            <a:r>
              <a:rPr lang="de-AT" dirty="0">
                <a:solidFill>
                  <a:schemeClr val="tx1"/>
                </a:solidFill>
              </a:rPr>
              <a:t>Fertiger Plan wird dann beim ersten Elternabend im Herbst präsentiert.</a:t>
            </a:r>
            <a:br>
              <a:rPr lang="de-AT" dirty="0">
                <a:solidFill>
                  <a:schemeClr val="tx1"/>
                </a:solidFill>
              </a:rPr>
            </a:br>
            <a:r>
              <a:rPr lang="de-AT" dirty="0">
                <a:solidFill>
                  <a:schemeClr val="tx1"/>
                </a:solidFill>
              </a:rPr>
              <a:t>Schaut sehr gut aus, dass wir allen Kindern ein gutes Lernumfeld schaffen können.</a:t>
            </a:r>
          </a:p>
        </p:txBody>
      </p:sp>
    </p:spTree>
    <p:extLst>
      <p:ext uri="{BB962C8B-B14F-4D97-AF65-F5344CB8AC3E}">
        <p14:creationId xmlns:p14="http://schemas.microsoft.com/office/powerpoint/2010/main" val="65968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019" y="82480"/>
            <a:ext cx="8534400" cy="1507067"/>
          </a:xfrm>
        </p:spPr>
        <p:txBody>
          <a:bodyPr/>
          <a:lstStyle/>
          <a:p>
            <a:r>
              <a:rPr lang="de-AT" dirty="0"/>
              <a:t>Nachmittagsbetreuung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878" y="537029"/>
            <a:ext cx="8534400" cy="5830215"/>
          </a:xfrm>
        </p:spPr>
        <p:txBody>
          <a:bodyPr>
            <a:normAutofit/>
          </a:bodyPr>
          <a:lstStyle/>
          <a:p>
            <a:r>
              <a:rPr lang="de-AT" sz="1800" dirty="0">
                <a:solidFill>
                  <a:schemeClr val="tx1"/>
                </a:solidFill>
              </a:rPr>
              <a:t>Nachmittagsbetreuung – was kann man darunter verstehen?</a:t>
            </a:r>
          </a:p>
          <a:p>
            <a:r>
              <a:rPr lang="de-AT" sz="1800" dirty="0">
                <a:solidFill>
                  <a:schemeClr val="tx1"/>
                </a:solidFill>
              </a:rPr>
              <a:t>Ablauf</a:t>
            </a:r>
          </a:p>
          <a:p>
            <a:r>
              <a:rPr lang="de-AT" sz="1800" dirty="0">
                <a:solidFill>
                  <a:schemeClr val="tx1"/>
                </a:solidFill>
              </a:rPr>
              <a:t>Kosten: 15 € für einen Tag, 30 € für 2 Tage, 35 € für 3 oder mehr Tage</a:t>
            </a:r>
          </a:p>
          <a:p>
            <a:r>
              <a:rPr lang="de-AT" sz="1800" dirty="0">
                <a:solidFill>
                  <a:schemeClr val="tx1"/>
                </a:solidFill>
              </a:rPr>
              <a:t>Essen: 4,67 € (SJ 20/21 indexangepasst)</a:t>
            </a:r>
          </a:p>
          <a:p>
            <a:r>
              <a:rPr lang="de-AT" sz="1800" dirty="0">
                <a:solidFill>
                  <a:schemeClr val="tx1"/>
                </a:solidFill>
              </a:rPr>
              <a:t>Bedarfserhebung der Gemeinde nur für Klein- und Kindergartenkinder</a:t>
            </a:r>
          </a:p>
          <a:p>
            <a:r>
              <a:rPr lang="de-AT" sz="1800" dirty="0">
                <a:solidFill>
                  <a:schemeClr val="tx1"/>
                </a:solidFill>
              </a:rPr>
              <a:t>Schulische Tagesbetreuung eigene Bedarfserhebung</a:t>
            </a:r>
          </a:p>
          <a:p>
            <a:r>
              <a:rPr lang="de-AT" sz="1800" dirty="0">
                <a:solidFill>
                  <a:schemeClr val="tx1"/>
                </a:solidFill>
              </a:rPr>
              <a:t>Betreuungskapazität von der VS aus. Erklärung über Machbarkeit der eingesetzten Lehrpersonen.</a:t>
            </a:r>
          </a:p>
        </p:txBody>
      </p:sp>
    </p:spTree>
    <p:extLst>
      <p:ext uri="{BB962C8B-B14F-4D97-AF65-F5344CB8AC3E}">
        <p14:creationId xmlns:p14="http://schemas.microsoft.com/office/powerpoint/2010/main" val="343972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F9DF24-0EA1-424A-84FD-1AEE82A4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829732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de-DE" dirty="0"/>
              <a:t>Schulstart - so kann er gelingen</a:t>
            </a:r>
            <a:br>
              <a:rPr lang="de-DE" dirty="0"/>
            </a:br>
            <a:r>
              <a:rPr lang="de-DE" dirty="0"/>
              <a:t>Mithilfe der Eltern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AB7926-6C61-4A4E-945D-C37EBD974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784" y="1855282"/>
            <a:ext cx="8534400" cy="361526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Kinder lernen die Lehrpersonen möglichst schon vor dem Schulbeginn kennen – Einladung in die Schule (COVID Maßnahmen)</a:t>
            </a:r>
          </a:p>
          <a:p>
            <a:r>
              <a:rPr lang="de-DE" dirty="0">
                <a:solidFill>
                  <a:schemeClr val="tx1"/>
                </a:solidFill>
              </a:rPr>
              <a:t>Schulleiter besucht die Kinder im KG – Schuleingangsscreening besprechen</a:t>
            </a:r>
          </a:p>
          <a:p>
            <a:r>
              <a:rPr lang="de-DE" dirty="0">
                <a:solidFill>
                  <a:schemeClr val="tx1"/>
                </a:solidFill>
              </a:rPr>
              <a:t>Eltern sprechen zuhause nur positiv über die Schule und das Lernen und drohen nicht damit.</a:t>
            </a:r>
          </a:p>
          <a:p>
            <a:r>
              <a:rPr lang="de-DE" dirty="0">
                <a:solidFill>
                  <a:schemeClr val="tx1"/>
                </a:solidFill>
              </a:rPr>
              <a:t>Eltern erzählen von ihrer eigenen Schulzeit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08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4942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AT" dirty="0"/>
              <a:t>…wie können die Eltern mithelfen?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134073" y="867032"/>
            <a:ext cx="9372600" cy="5377249"/>
          </a:xfrm>
        </p:spPr>
        <p:txBody>
          <a:bodyPr>
            <a:normAutofit fontScale="925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de-AT" b="1" dirty="0">
                <a:solidFill>
                  <a:schemeClr val="tx1"/>
                </a:solidFill>
              </a:rPr>
              <a:t>VORLESEN</a:t>
            </a:r>
            <a:r>
              <a:rPr lang="de-AT" dirty="0">
                <a:solidFill>
                  <a:schemeClr val="tx1"/>
                </a:solidFill>
              </a:rPr>
              <a:t>- vorlesen – </a:t>
            </a:r>
            <a:r>
              <a:rPr lang="de-AT" sz="4400" dirty="0">
                <a:solidFill>
                  <a:schemeClr val="tx1"/>
                </a:solidFill>
                <a:latin typeface="Blackadder ITC" pitchFamily="82" charset="0"/>
              </a:rPr>
              <a:t>vorlesen </a:t>
            </a:r>
            <a:r>
              <a:rPr lang="de-AT" sz="1800" dirty="0">
                <a:solidFill>
                  <a:schemeClr val="tx1"/>
                </a:solidFill>
                <a:latin typeface="+mj-lt"/>
              </a:rPr>
              <a:t>(auch der Papa)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Bücher, Zeitungen, Comics ….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Spielen: würfeln, unterscheiden, benennen,</a:t>
            </a:r>
            <a:br>
              <a:rPr lang="de-AT" sz="2800" dirty="0">
                <a:solidFill>
                  <a:schemeClr val="tx1"/>
                </a:solidFill>
                <a:latin typeface="+mj-lt"/>
              </a:rPr>
            </a:br>
            <a:r>
              <a:rPr lang="de-AT" sz="2800" dirty="0">
                <a:solidFill>
                  <a:schemeClr val="tx1"/>
                </a:solidFill>
                <a:latin typeface="+mj-lt"/>
              </a:rPr>
              <a:t>Mengen erkennen, Würfelbild bis 6 sofort erkennen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Reime/Gedichte und Liedtexte erlernen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Achtung – Lautieren nicht Buchstabieren</a:t>
            </a:r>
            <a:br>
              <a:rPr lang="de-AT" sz="2800" dirty="0">
                <a:solidFill>
                  <a:schemeClr val="tx1"/>
                </a:solidFill>
                <a:latin typeface="+mj-lt"/>
              </a:rPr>
            </a:br>
            <a:r>
              <a:rPr lang="de-AT" sz="2800" dirty="0">
                <a:solidFill>
                  <a:schemeClr val="tx1"/>
                </a:solidFill>
                <a:latin typeface="+mj-lt"/>
              </a:rPr>
              <a:t>L, B, F und nicht  </a:t>
            </a:r>
            <a:r>
              <a:rPr lang="de-AT" sz="2800" dirty="0" err="1">
                <a:solidFill>
                  <a:schemeClr val="tx1"/>
                </a:solidFill>
                <a:latin typeface="+mj-lt"/>
              </a:rPr>
              <a:t>El</a:t>
            </a:r>
            <a:r>
              <a:rPr lang="de-AT" sz="28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AT" sz="2800" dirty="0" err="1">
                <a:solidFill>
                  <a:schemeClr val="tx1"/>
                </a:solidFill>
                <a:latin typeface="+mj-lt"/>
              </a:rPr>
              <a:t>Be</a:t>
            </a:r>
            <a:r>
              <a:rPr lang="de-AT" sz="2800" dirty="0">
                <a:solidFill>
                  <a:schemeClr val="tx1"/>
                </a:solidFill>
                <a:latin typeface="+mj-lt"/>
              </a:rPr>
              <a:t>, </a:t>
            </a:r>
            <a:r>
              <a:rPr lang="de-AT" sz="2800" dirty="0" err="1">
                <a:solidFill>
                  <a:schemeClr val="tx1"/>
                </a:solidFill>
                <a:latin typeface="+mj-lt"/>
              </a:rPr>
              <a:t>Ef</a:t>
            </a:r>
            <a:r>
              <a:rPr lang="de-AT" sz="2800" dirty="0">
                <a:solidFill>
                  <a:schemeClr val="tx1"/>
                </a:solidFill>
                <a:latin typeface="+mj-lt"/>
              </a:rPr>
              <a:t>,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Umgang mit der Schere üben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Schuhe binden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dirty="0">
                <a:solidFill>
                  <a:schemeClr val="tx1"/>
                </a:solidFill>
                <a:latin typeface="+mj-lt"/>
              </a:rPr>
              <a:t>Brote streichen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de-AT" sz="2800" b="1" i="1" dirty="0">
                <a:solidFill>
                  <a:schemeClr val="tx1"/>
                </a:solidFill>
                <a:latin typeface="+mj-lt"/>
              </a:rPr>
              <a:t>Toilettenbesuch </a:t>
            </a:r>
            <a:r>
              <a:rPr lang="de-AT" sz="2800" dirty="0">
                <a:solidFill>
                  <a:schemeClr val="tx1"/>
                </a:solidFill>
                <a:latin typeface="+mj-lt"/>
              </a:rPr>
              <a:t> – Regeln am Klo besprechen!</a:t>
            </a:r>
          </a:p>
          <a:p>
            <a:pPr marL="365760" indent="-256032">
              <a:buFont typeface="Wingdings 3"/>
              <a:buChar char=""/>
              <a:defRPr/>
            </a:pP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9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889</Words>
  <Application>Microsoft Office PowerPoint</Application>
  <PresentationFormat>Breitbild</PresentationFormat>
  <Paragraphs>112</Paragraphs>
  <Slides>18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Blackadder ITC</vt:lpstr>
      <vt:lpstr>Century Gothic</vt:lpstr>
      <vt:lpstr>Euphemia</vt:lpstr>
      <vt:lpstr>Wingdings</vt:lpstr>
      <vt:lpstr>Wingdings 3</vt:lpstr>
      <vt:lpstr>Segment</vt:lpstr>
      <vt:lpstr>Infoabend</vt:lpstr>
      <vt:lpstr>Unser Schule im Schuljahr 2021/22</vt:lpstr>
      <vt:lpstr>Wichtige Infos für die  1. Schulwoche</vt:lpstr>
      <vt:lpstr>Stunden – Anzahl/Woche</vt:lpstr>
      <vt:lpstr>Stundenplan der heurigen  1. Klasse</vt:lpstr>
      <vt:lpstr>3-Klassigkeit und die Organisation dieser besprechen</vt:lpstr>
      <vt:lpstr>Nachmittagsbetreuung</vt:lpstr>
      <vt:lpstr>Schulstart - so kann er gelingen Mithilfe der Eltern </vt:lpstr>
      <vt:lpstr>…wie können die Eltern mithelfen?</vt:lpstr>
      <vt:lpstr>….wie können Eltern mithelfen</vt:lpstr>
      <vt:lpstr>Hefte und bücher Lese-zusatzhefte wurden bestellt</vt:lpstr>
      <vt:lpstr>Das besorgen bitte die Eltern</vt:lpstr>
      <vt:lpstr>Notengebung/Bewertung</vt:lpstr>
      <vt:lpstr>Wofür wir noch stehen</vt:lpstr>
      <vt:lpstr>Kommunikationsplattformen Diskussion What´s App vs. Signal</vt:lpstr>
      <vt:lpstr>Kommunikationsplattformen</vt:lpstr>
      <vt:lpstr>Fragen!?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2021-05-27T14:18:14Z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